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57" r:id="rId3"/>
    <p:sldId id="258" r:id="rId4"/>
    <p:sldId id="282" r:id="rId5"/>
    <p:sldId id="283" r:id="rId6"/>
    <p:sldId id="285" r:id="rId7"/>
    <p:sldId id="284" r:id="rId8"/>
    <p:sldId id="286" r:id="rId9"/>
    <p:sldId id="287" r:id="rId10"/>
    <p:sldId id="289" r:id="rId11"/>
    <p:sldId id="288" r:id="rId12"/>
    <p:sldId id="290" r:id="rId13"/>
    <p:sldId id="291" r:id="rId14"/>
    <p:sldId id="292" r:id="rId15"/>
    <p:sldId id="293" r:id="rId16"/>
    <p:sldId id="294" r:id="rId17"/>
    <p:sldId id="295" r:id="rId18"/>
    <p:sldId id="296" r:id="rId19"/>
    <p:sldId id="315" r:id="rId20"/>
    <p:sldId id="298" r:id="rId21"/>
    <p:sldId id="300" r:id="rId22"/>
    <p:sldId id="301" r:id="rId23"/>
    <p:sldId id="302" r:id="rId24"/>
    <p:sldId id="299" r:id="rId25"/>
    <p:sldId id="303" r:id="rId26"/>
    <p:sldId id="306" r:id="rId27"/>
    <p:sldId id="305" r:id="rId28"/>
    <p:sldId id="307" r:id="rId29"/>
    <p:sldId id="310" r:id="rId30"/>
    <p:sldId id="297" r:id="rId31"/>
    <p:sldId id="281"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0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0000"/>
    <a:srgbClr val="A882B0"/>
    <a:srgbClr val="0B86FF"/>
    <a:srgbClr val="FFFFFF"/>
    <a:srgbClr val="E0C6FD"/>
    <a:srgbClr val="AE67C5"/>
    <a:srgbClr val="C28BD3"/>
    <a:srgbClr val="62176A"/>
    <a:srgbClr val="C99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varScale="1">
        <p:scale>
          <a:sx n="110" d="100"/>
          <a:sy n="110" d="100"/>
        </p:scale>
        <p:origin x="140" y="76"/>
      </p:cViewPr>
      <p:guideLst>
        <p:guide orient="horz" pos="2504"/>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MO" altLang="en-US"/>
              <a:t>6/5/2025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a:lnSpc>
                <a:spcPct val="150000"/>
              </a:lnSpc>
              <a:defRPr/>
            </a:pP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10</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11</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12</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13</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14</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15</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16</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17</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18</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19</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幻灯片图像占位符 1"/>
          <p:cNvSpPr>
            <a:spLocks noGrp="1" noRot="1" noChangeAspect="1"/>
          </p:cNvSpPr>
          <p:nvPr>
            <p:ph type="sldImg"/>
          </p:nvPr>
        </p:nvSpPr>
        <p:spPr/>
      </p:sp>
      <p:sp>
        <p:nvSpPr>
          <p:cNvPr id="10" name="备注占位符 2"/>
          <p:cNvSpPr>
            <a:spLocks noGrp="1"/>
          </p:cNvSpPr>
          <p:nvPr>
            <p:ph type="body" idx="1"/>
          </p:nvPr>
        </p:nvSpPr>
        <p:spPr/>
        <p:txBody>
          <a:bodyPr/>
          <a:lstStyle/>
          <a:p>
            <a:pPr marL="0" indent="0">
              <a:buFont typeface="Arial" panose="020B0604020202020204" pitchFamily="34" charset="0"/>
              <a:buNone/>
            </a:pPr>
            <a:endParaRPr lang="zh-CN" dirty="0"/>
          </a:p>
        </p:txBody>
      </p:sp>
      <p:sp>
        <p:nvSpPr>
          <p:cNvPr id="11"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20</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21</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22</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23</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24</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25</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26</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27</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28</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29</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3</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30</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幻灯片图像占位符 1"/>
          <p:cNvSpPr>
            <a:spLocks noGrp="1" noRot="1" noChangeAspect="1"/>
          </p:cNvSpPr>
          <p:nvPr>
            <p:ph type="sldImg" idx="2"/>
          </p:nvPr>
        </p:nvSpPr>
        <p:spPr/>
      </p:sp>
      <p:sp>
        <p:nvSpPr>
          <p:cNvPr id="22"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4</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5</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6</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7</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8</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9</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15"/>
          <p:cNvSpPr>
            <a:spLocks noGrp="1"/>
          </p:cNvSpPr>
          <p:nvPr>
            <p:ph type="dt" sz="half" idx="10"/>
          </p:nvPr>
        </p:nvSpPr>
        <p:spPr/>
        <p:txBody>
          <a:bodyPr/>
          <a:lstStyle/>
          <a:p>
            <a:fld id="{760FBDFE-C587-4B4C-A407-44438C67B59E}" type="datetimeFigureOut">
              <a:rPr lang="zh-MO" altLang="en-US"/>
              <a:t>6/5/2025</a:t>
            </a:fld>
            <a:endParaRPr lang="zh-CN" altLang="en-US" dirty="0"/>
          </a:p>
        </p:txBody>
      </p:sp>
      <p:sp>
        <p:nvSpPr>
          <p:cNvPr id="5" name="页脚占位符 16"/>
          <p:cNvSpPr>
            <a:spLocks noGrp="1"/>
          </p:cNvSpPr>
          <p:nvPr>
            <p:ph type="ftr" sz="quarter" idx="11"/>
          </p:nvPr>
        </p:nvSpPr>
        <p:spPr/>
        <p:txBody>
          <a:bodyPr/>
          <a:lstStyle/>
          <a:p>
            <a:endParaRPr lang="zh-CN" altLang="en-US" dirty="0"/>
          </a:p>
        </p:txBody>
      </p:sp>
      <p:sp>
        <p:nvSpPr>
          <p:cNvPr id="6" name="灯片编号占位符 17"/>
          <p:cNvSpPr>
            <a:spLocks noGrp="1"/>
          </p:cNvSpPr>
          <p:nvPr>
            <p:ph type="sldNum" sz="quarter" idx="12"/>
          </p:nvPr>
        </p:nvSpPr>
        <p:spPr/>
        <p:txBody>
          <a:bodyPr/>
          <a:lstStyle/>
          <a:p>
            <a:fld id="{49AE70B2-8BF9-45C0-BB95-33D1B9D3A854}" type="slidenum">
              <a:rPr/>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内容">
    <p:spTree>
      <p:nvGrpSpPr>
        <p:cNvPr id="1" name=""/>
        <p:cNvGrpSpPr/>
        <p:nvPr/>
      </p:nvGrpSpPr>
      <p:grpSpPr>
        <a:xfrm>
          <a:off x="0" y="0"/>
          <a:ext cx="0" cy="0"/>
          <a:chOff x="0" y="0"/>
          <a:chExt cx="0" cy="0"/>
        </a:xfrm>
      </p:grpSpPr>
      <p:sp>
        <p:nvSpPr>
          <p:cNvPr id="64" name="日期占位符 2"/>
          <p:cNvSpPr>
            <a:spLocks noGrp="1"/>
          </p:cNvSpPr>
          <p:nvPr>
            <p:ph type="dt" sz="half" idx="10"/>
          </p:nvPr>
        </p:nvSpPr>
        <p:spPr/>
        <p:txBody>
          <a:bodyPr/>
          <a:lstStyle/>
          <a:p>
            <a:fld id="{760FBDFE-C587-4B4C-A407-44438C67B59E}" type="datetimeFigureOut">
              <a:rPr lang="zh-MO" altLang="en-US"/>
              <a:t>6/5/2025</a:t>
            </a:fld>
            <a:endParaRPr lang="zh-CN" altLang="en-US" dirty="0"/>
          </a:p>
        </p:txBody>
      </p:sp>
      <p:sp>
        <p:nvSpPr>
          <p:cNvPr id="65" name="页脚占位符 3"/>
          <p:cNvSpPr>
            <a:spLocks noGrp="1"/>
          </p:cNvSpPr>
          <p:nvPr>
            <p:ph type="ftr" sz="quarter" idx="11"/>
          </p:nvPr>
        </p:nvSpPr>
        <p:spPr/>
        <p:txBody>
          <a:bodyPr/>
          <a:lstStyle/>
          <a:p>
            <a:endParaRPr lang="zh-CN" altLang="en-US"/>
          </a:p>
        </p:txBody>
      </p:sp>
      <p:sp>
        <p:nvSpPr>
          <p:cNvPr id="66" name="灯片编号占位符 4"/>
          <p:cNvSpPr>
            <a:spLocks noGrp="1"/>
          </p:cNvSpPr>
          <p:nvPr>
            <p:ph type="sldNum" sz="quarter" idx="12"/>
          </p:nvPr>
        </p:nvSpPr>
        <p:spPr/>
        <p:txBody>
          <a:bodyPr/>
          <a:lstStyle/>
          <a:p>
            <a:fld id="{49AE70B2-8BF9-45C0-BB95-33D1B9D3A854}" type="slidenum">
              <a:rPr/>
              <a:t>‹#›</a:t>
            </a:fld>
            <a:endParaRPr lang="zh-CN" altLang="en-US" dirty="0"/>
          </a:p>
        </p:txBody>
      </p:sp>
      <p:sp>
        <p:nvSpPr>
          <p:cNvPr id="67" name="内容占位符 6"/>
          <p:cNvSpPr>
            <a:spLocks noGrp="1"/>
          </p:cNvSpPr>
          <p:nvPr>
            <p:ph sz="quarter" idx="13"/>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末尾幻灯片">
    <p:spTree>
      <p:nvGrpSpPr>
        <p:cNvPr id="1" name=""/>
        <p:cNvGrpSpPr/>
        <p:nvPr/>
      </p:nvGrpSpPr>
      <p:grpSpPr>
        <a:xfrm>
          <a:off x="0" y="0"/>
          <a:ext cx="0" cy="0"/>
          <a:chOff x="0" y="0"/>
          <a:chExt cx="0" cy="0"/>
        </a:xfrm>
      </p:grpSpPr>
      <p:sp>
        <p:nvSpPr>
          <p:cNvPr id="14" name="日期占位符 2"/>
          <p:cNvSpPr>
            <a:spLocks noGrp="1"/>
          </p:cNvSpPr>
          <p:nvPr>
            <p:ph type="dt" sz="half" idx="10"/>
          </p:nvPr>
        </p:nvSpPr>
        <p:spPr/>
        <p:txBody>
          <a:bodyPr/>
          <a:lstStyle/>
          <a:p>
            <a:fld id="{760FBDFE-C587-4B4C-A407-44438C67B59E}" type="datetimeFigureOut">
              <a:rPr lang="zh-MO" altLang="en-US"/>
              <a:t>6/5/2025</a:t>
            </a:fld>
            <a:endParaRPr lang="zh-CN" altLang="en-US" dirty="0"/>
          </a:p>
        </p:txBody>
      </p:sp>
      <p:sp>
        <p:nvSpPr>
          <p:cNvPr id="15" name="页脚占位符 3"/>
          <p:cNvSpPr>
            <a:spLocks noGrp="1"/>
          </p:cNvSpPr>
          <p:nvPr>
            <p:ph type="ftr" sz="quarter" idx="11"/>
          </p:nvPr>
        </p:nvSpPr>
        <p:spPr/>
        <p:txBody>
          <a:bodyPr/>
          <a:lstStyle/>
          <a:p>
            <a:endParaRPr lang="zh-CN" altLang="en-US"/>
          </a:p>
        </p:txBody>
      </p:sp>
      <p:sp>
        <p:nvSpPr>
          <p:cNvPr id="16" name="灯片编号占位符 4"/>
          <p:cNvSpPr>
            <a:spLocks noGrp="1"/>
          </p:cNvSpPr>
          <p:nvPr>
            <p:ph type="sldNum" sz="quarter" idx="12"/>
          </p:nvPr>
        </p:nvSpPr>
        <p:spPr/>
        <p:txBody>
          <a:bodyPr/>
          <a:lstStyle/>
          <a:p>
            <a:fld id="{49AE70B2-8BF9-45C0-BB95-33D1B9D3A854}" type="slidenum">
              <a:rPr/>
              <a:t>‹#›</a:t>
            </a:fld>
            <a:endParaRPr lang="zh-CN" altLang="en-US" dirty="0"/>
          </a:p>
        </p:txBody>
      </p:sp>
      <p:sp>
        <p:nvSpPr>
          <p:cNvPr id="17" name="标题 1"/>
          <p:cNvSpPr>
            <a:spLocks noGrp="1"/>
          </p:cNvSpPr>
          <p:nvPr>
            <p:ph type="title" hasCustomPrompt="1"/>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18" name="文本占位符 6"/>
          <p:cNvSpPr>
            <a:spLocks noGrp="1"/>
          </p:cNvSpPr>
          <p:nvPr>
            <p:ph type="body" sz="quarter" idx="13"/>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8" name="标题 1"/>
          <p:cNvSpPr>
            <a:spLocks noGrp="1"/>
          </p:cNvSpPr>
          <p:nvPr>
            <p:ph type="title"/>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9" name="内容占位符 2"/>
          <p:cNvSpPr>
            <a:spLocks noGrp="1"/>
          </p:cNvSpPr>
          <p:nvPr>
            <p:ph idx="1"/>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10"/>
          </p:nvPr>
        </p:nvSpPr>
        <p:spPr/>
        <p:txBody>
          <a:bodyPr/>
          <a:lstStyle/>
          <a:p>
            <a:fld id="{760FBDFE-C587-4B4C-A407-44438C67B59E}" type="datetimeFigureOut">
              <a:rPr lang="zh-MO" altLang="en-US"/>
              <a:t>6/5/2025</a:t>
            </a:fld>
            <a:endParaRPr lang="zh-CN" altLang="en-US" dirty="0"/>
          </a:p>
        </p:txBody>
      </p:sp>
      <p:sp>
        <p:nvSpPr>
          <p:cNvPr id="11" name="页脚占位符 4"/>
          <p:cNvSpPr>
            <a:spLocks noGrp="1"/>
          </p:cNvSpPr>
          <p:nvPr>
            <p:ph type="ftr" sz="quarter" idx="11"/>
          </p:nvPr>
        </p:nvSpPr>
        <p:spPr/>
        <p:txBody>
          <a:bodyPr/>
          <a:lstStyle/>
          <a:p>
            <a:endParaRPr lang="zh-CN" altLang="en-US"/>
          </a:p>
        </p:txBody>
      </p:sp>
      <p:sp>
        <p:nvSpPr>
          <p:cNvPr id="12" name="灯片编号占位符 5"/>
          <p:cNvSpPr>
            <a:spLocks noGrp="1"/>
          </p:cNvSpPr>
          <p:nvPr>
            <p:ph type="sldNum" sz="quarter" idx="12"/>
          </p:nvPr>
        </p:nvSpPr>
        <p:spPr/>
        <p:txBody>
          <a:bodyPr/>
          <a:lstStyle/>
          <a:p>
            <a:fld id="{49AE70B2-8BF9-45C0-BB95-33D1B9D3A854}" type="slidenum">
              <a:r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0" name="标题 1"/>
          <p:cNvSpPr>
            <a:spLocks noGrp="1"/>
          </p:cNvSpPr>
          <p:nvPr>
            <p:ph type="title" hasCustomPrompt="1"/>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21" name="文本占位符 2"/>
          <p:cNvSpPr>
            <a:spLocks noGrp="1"/>
          </p:cNvSpPr>
          <p:nvPr>
            <p:ph type="body" idx="1" hasCustomPrompt="1"/>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22" name="日期占位符 3"/>
          <p:cNvSpPr>
            <a:spLocks noGrp="1"/>
          </p:cNvSpPr>
          <p:nvPr>
            <p:ph type="dt" sz="half" idx="10"/>
          </p:nvPr>
        </p:nvSpPr>
        <p:spPr/>
        <p:txBody>
          <a:bodyPr/>
          <a:lstStyle/>
          <a:p>
            <a:fld id="{760FBDFE-C587-4B4C-A407-44438C67B59E}" type="datetimeFigureOut">
              <a:rPr lang="zh-MO" altLang="en-US"/>
              <a:t>6/5/2025</a:t>
            </a:fld>
            <a:endParaRPr lang="zh-CN" altLang="en-US" dirty="0"/>
          </a:p>
        </p:txBody>
      </p:sp>
      <p:sp>
        <p:nvSpPr>
          <p:cNvPr id="23" name="页脚占位符 4"/>
          <p:cNvSpPr>
            <a:spLocks noGrp="1"/>
          </p:cNvSpPr>
          <p:nvPr>
            <p:ph type="ftr" sz="quarter" idx="11"/>
          </p:nvPr>
        </p:nvSpPr>
        <p:spPr/>
        <p:txBody>
          <a:bodyPr/>
          <a:lstStyle/>
          <a:p>
            <a:endParaRPr lang="zh-CN" altLang="en-US"/>
          </a:p>
        </p:txBody>
      </p:sp>
      <p:sp>
        <p:nvSpPr>
          <p:cNvPr id="24" name="灯片编号占位符 5"/>
          <p:cNvSpPr>
            <a:spLocks noGrp="1"/>
          </p:cNvSpPr>
          <p:nvPr>
            <p:ph type="sldNum" sz="quarter" idx="12"/>
          </p:nvPr>
        </p:nvSpPr>
        <p:spPr/>
        <p:txBody>
          <a:bodyPr/>
          <a:lstStyle/>
          <a:p>
            <a:fld id="{49AE70B2-8BF9-45C0-BB95-33D1B9D3A854}" type="slidenum">
              <a:rPr/>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6" name="标题 1"/>
          <p:cNvSpPr>
            <a:spLocks noGrp="1"/>
          </p:cNvSpPr>
          <p:nvPr>
            <p:ph type="title"/>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27" name="内容占位符 2"/>
          <p:cNvSpPr>
            <a:spLocks noGrp="1"/>
          </p:cNvSpPr>
          <p:nvPr>
            <p:ph sz="half" idx="1"/>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8" name="内容占位符 3"/>
          <p:cNvSpPr>
            <a:spLocks noGrp="1"/>
          </p:cNvSpPr>
          <p:nvPr>
            <p:ph sz="half" idx="2"/>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9" name="日期占位符 4"/>
          <p:cNvSpPr>
            <a:spLocks noGrp="1"/>
          </p:cNvSpPr>
          <p:nvPr>
            <p:ph type="dt" sz="half" idx="10"/>
          </p:nvPr>
        </p:nvSpPr>
        <p:spPr/>
        <p:txBody>
          <a:bodyPr/>
          <a:lstStyle/>
          <a:p>
            <a:fld id="{760FBDFE-C587-4B4C-A407-44438C67B59E}" type="datetimeFigureOut">
              <a:rPr lang="zh-MO" altLang="en-US"/>
              <a:t>6/5/2025</a:t>
            </a:fld>
            <a:endParaRPr lang="zh-CN" altLang="en-US" dirty="0"/>
          </a:p>
        </p:txBody>
      </p:sp>
      <p:sp>
        <p:nvSpPr>
          <p:cNvPr id="30" name="页脚占位符 5"/>
          <p:cNvSpPr>
            <a:spLocks noGrp="1"/>
          </p:cNvSpPr>
          <p:nvPr>
            <p:ph type="ftr" sz="quarter" idx="11"/>
          </p:nvPr>
        </p:nvSpPr>
        <p:spPr/>
        <p:txBody>
          <a:bodyPr/>
          <a:lstStyle/>
          <a:p>
            <a:endParaRPr lang="zh-CN" altLang="en-US"/>
          </a:p>
        </p:txBody>
      </p:sp>
      <p:sp>
        <p:nvSpPr>
          <p:cNvPr id="31" name="灯片编号占位符 6"/>
          <p:cNvSpPr>
            <a:spLocks noGrp="1"/>
          </p:cNvSpPr>
          <p:nvPr>
            <p:ph type="sldNum" sz="quarter" idx="12"/>
          </p:nvPr>
        </p:nvSpPr>
        <p:spPr/>
        <p:txBody>
          <a:bodyPr/>
          <a:lstStyle/>
          <a:p>
            <a:fld id="{49AE70B2-8BF9-45C0-BB95-33D1B9D3A854}" type="slidenum">
              <a:rPr/>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33" name="标题 1"/>
          <p:cNvSpPr>
            <a:spLocks noGrp="1"/>
          </p:cNvSpPr>
          <p:nvPr>
            <p:ph type="title"/>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4" name="文本占位符 2"/>
          <p:cNvSpPr>
            <a:spLocks noGrp="1"/>
          </p:cNvSpPr>
          <p:nvPr>
            <p:ph type="body" idx="1" hasCustomPrompt="1"/>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35" name="内容占位符 3"/>
          <p:cNvSpPr>
            <a:spLocks noGrp="1"/>
          </p:cNvSpPr>
          <p:nvPr>
            <p:ph sz="half" idx="2"/>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6" name="文本占位符 4"/>
          <p:cNvSpPr>
            <a:spLocks noGrp="1"/>
          </p:cNvSpPr>
          <p:nvPr>
            <p:ph type="body" sz="quarter" idx="3" hasCustomPrompt="1"/>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37" name="内容占位符 5"/>
          <p:cNvSpPr>
            <a:spLocks noGrp="1"/>
          </p:cNvSpPr>
          <p:nvPr>
            <p:ph sz="quarter" idx="4"/>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8" name="日期占位符 6"/>
          <p:cNvSpPr>
            <a:spLocks noGrp="1"/>
          </p:cNvSpPr>
          <p:nvPr>
            <p:ph type="dt" sz="half" idx="10"/>
          </p:nvPr>
        </p:nvSpPr>
        <p:spPr/>
        <p:txBody>
          <a:bodyPr/>
          <a:lstStyle/>
          <a:p>
            <a:fld id="{760FBDFE-C587-4B4C-A407-44438C67B59E}" type="datetimeFigureOut">
              <a:rPr lang="zh-MO" altLang="en-US"/>
              <a:t>6/5/2025</a:t>
            </a:fld>
            <a:endParaRPr lang="zh-CN" altLang="en-US" dirty="0"/>
          </a:p>
        </p:txBody>
      </p:sp>
      <p:sp>
        <p:nvSpPr>
          <p:cNvPr id="39" name="页脚占位符 7"/>
          <p:cNvSpPr>
            <a:spLocks noGrp="1"/>
          </p:cNvSpPr>
          <p:nvPr>
            <p:ph type="ftr" sz="quarter" idx="11"/>
          </p:nvPr>
        </p:nvSpPr>
        <p:spPr/>
        <p:txBody>
          <a:bodyPr/>
          <a:lstStyle/>
          <a:p>
            <a:endParaRPr lang="zh-CN" altLang="en-US"/>
          </a:p>
        </p:txBody>
      </p:sp>
      <p:sp>
        <p:nvSpPr>
          <p:cNvPr id="40" name="灯片编号占位符 8"/>
          <p:cNvSpPr>
            <a:spLocks noGrp="1"/>
          </p:cNvSpPr>
          <p:nvPr>
            <p:ph type="sldNum" sz="quarter" idx="12"/>
          </p:nvPr>
        </p:nvSpPr>
        <p:spPr/>
        <p:txBody>
          <a:bodyPr/>
          <a:lstStyle/>
          <a:p>
            <a:fld id="{49AE70B2-8BF9-45C0-BB95-33D1B9D3A854}" type="slidenum">
              <a:rPr/>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42" name="标题 1"/>
          <p:cNvSpPr>
            <a:spLocks noGrp="1"/>
          </p:cNvSpPr>
          <p:nvPr>
            <p:ph type="title"/>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43" name="日期占位符 2"/>
          <p:cNvSpPr>
            <a:spLocks noGrp="1"/>
          </p:cNvSpPr>
          <p:nvPr>
            <p:ph type="dt" sz="half" idx="10"/>
          </p:nvPr>
        </p:nvSpPr>
        <p:spPr/>
        <p:txBody>
          <a:bodyPr/>
          <a:lstStyle/>
          <a:p>
            <a:fld id="{760FBDFE-C587-4B4C-A407-44438C67B59E}" type="datetimeFigureOut">
              <a:rPr lang="zh-MO" altLang="en-US"/>
              <a:t>6/5/2025</a:t>
            </a:fld>
            <a:endParaRPr lang="zh-CN" altLang="en-US" dirty="0"/>
          </a:p>
        </p:txBody>
      </p:sp>
      <p:sp>
        <p:nvSpPr>
          <p:cNvPr id="44" name="页脚占位符 3"/>
          <p:cNvSpPr>
            <a:spLocks noGrp="1"/>
          </p:cNvSpPr>
          <p:nvPr>
            <p:ph type="ftr" sz="quarter" idx="11"/>
          </p:nvPr>
        </p:nvSpPr>
        <p:spPr/>
        <p:txBody>
          <a:bodyPr/>
          <a:lstStyle/>
          <a:p>
            <a:endParaRPr lang="zh-CN" altLang="en-US"/>
          </a:p>
        </p:txBody>
      </p:sp>
      <p:sp>
        <p:nvSpPr>
          <p:cNvPr id="45" name="灯片编号占位符 4"/>
          <p:cNvSpPr>
            <a:spLocks noGrp="1"/>
          </p:cNvSpPr>
          <p:nvPr>
            <p:ph type="sldNum" sz="quarter" idx="12"/>
          </p:nvPr>
        </p:nvSpPr>
        <p:spPr/>
        <p:txBody>
          <a:bodyPr/>
          <a:lstStyle/>
          <a:p>
            <a:fld id="{49AE70B2-8BF9-45C0-BB95-33D1B9D3A854}" type="slidenum">
              <a:rPr/>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47" name="日期占位符 1"/>
          <p:cNvSpPr>
            <a:spLocks noGrp="1"/>
          </p:cNvSpPr>
          <p:nvPr>
            <p:ph type="dt" sz="half" idx="10"/>
          </p:nvPr>
        </p:nvSpPr>
        <p:spPr/>
        <p:txBody>
          <a:bodyPr/>
          <a:lstStyle/>
          <a:p>
            <a:fld id="{760FBDFE-C587-4B4C-A407-44438C67B59E}" type="datetimeFigureOut">
              <a:rPr lang="zh-MO" altLang="en-US"/>
              <a:t>6/5/2025</a:t>
            </a:fld>
            <a:endParaRPr lang="zh-CN" altLang="en-US" dirty="0"/>
          </a:p>
        </p:txBody>
      </p:sp>
      <p:sp>
        <p:nvSpPr>
          <p:cNvPr id="48" name="页脚占位符 2"/>
          <p:cNvSpPr>
            <a:spLocks noGrp="1"/>
          </p:cNvSpPr>
          <p:nvPr>
            <p:ph type="ftr" sz="quarter" idx="11"/>
          </p:nvPr>
        </p:nvSpPr>
        <p:spPr/>
        <p:txBody>
          <a:bodyPr/>
          <a:lstStyle/>
          <a:p>
            <a:endParaRPr lang="zh-CN" altLang="en-US"/>
          </a:p>
        </p:txBody>
      </p:sp>
      <p:sp>
        <p:nvSpPr>
          <p:cNvPr id="49" name="灯片编号占位符 3"/>
          <p:cNvSpPr>
            <a:spLocks noGrp="1"/>
          </p:cNvSpPr>
          <p:nvPr>
            <p:ph type="sldNum" sz="quarter" idx="12"/>
          </p:nvPr>
        </p:nvSpPr>
        <p:spPr/>
        <p:txBody>
          <a:bodyPr/>
          <a:lstStyle/>
          <a:p>
            <a:fld id="{49AE70B2-8BF9-45C0-BB95-33D1B9D3A854}" type="slidenum">
              <a:rPr/>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51" name="图片占位符 2"/>
          <p:cNvSpPr>
            <a:spLocks noGrp="1"/>
          </p:cNvSpPr>
          <p:nvPr>
            <p:ph type="pic" idx="1"/>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52" name="文本占位符 3"/>
          <p:cNvSpPr>
            <a:spLocks noGrp="1"/>
          </p:cNvSpPr>
          <p:nvPr>
            <p:ph type="body" sz="half" idx="2"/>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3" name="日期占位符 4"/>
          <p:cNvSpPr>
            <a:spLocks noGrp="1"/>
          </p:cNvSpPr>
          <p:nvPr>
            <p:ph type="dt" sz="half" idx="10"/>
          </p:nvPr>
        </p:nvSpPr>
        <p:spPr/>
        <p:txBody>
          <a:bodyPr/>
          <a:lstStyle/>
          <a:p>
            <a:fld id="{9EFD9D74-47D9-4702-A33C-335B63B48DBF}" type="datetimeFigureOut">
              <a:rPr lang="zh-MO" altLang="en-US"/>
              <a:t>6/5/2025</a:t>
            </a:fld>
            <a:endParaRPr lang="zh-CN" altLang="en-US" dirty="0"/>
          </a:p>
        </p:txBody>
      </p:sp>
      <p:sp>
        <p:nvSpPr>
          <p:cNvPr id="54" name="页脚占位符 5"/>
          <p:cNvSpPr>
            <a:spLocks noGrp="1"/>
          </p:cNvSpPr>
          <p:nvPr>
            <p:ph type="ftr" sz="quarter" idx="11"/>
          </p:nvPr>
        </p:nvSpPr>
        <p:spPr/>
        <p:txBody>
          <a:bodyPr/>
          <a:lstStyle/>
          <a:p>
            <a:endParaRPr lang="zh-CN" altLang="en-US" dirty="0"/>
          </a:p>
        </p:txBody>
      </p:sp>
      <p:sp>
        <p:nvSpPr>
          <p:cNvPr id="55" name="灯片编号占位符 6"/>
          <p:cNvSpPr>
            <a:spLocks noGrp="1"/>
          </p:cNvSpPr>
          <p:nvPr>
            <p:ph type="sldNum" sz="quarter" idx="12"/>
          </p:nvPr>
        </p:nvSpPr>
        <p:spPr/>
        <p:txBody>
          <a:bodyPr/>
          <a:lstStyle/>
          <a:p>
            <a:fld id="{FABC47A4-756D-490B-A52F-7D9E2C9FC05F}" type="slidenum">
              <a:rPr/>
              <a:t>‹#›</a:t>
            </a:fld>
            <a:endParaRPr lang="zh-CN" altLang="en-US" dirty="0"/>
          </a:p>
        </p:txBody>
      </p:sp>
      <p:sp>
        <p:nvSpPr>
          <p:cNvPr id="56" name="标题 8"/>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cSld name="竖排标题与文本">
    <p:spTree>
      <p:nvGrpSpPr>
        <p:cNvPr id="1" name=""/>
        <p:cNvGrpSpPr/>
        <p:nvPr/>
      </p:nvGrpSpPr>
      <p:grpSpPr>
        <a:xfrm>
          <a:off x="0" y="0"/>
          <a:ext cx="0" cy="0"/>
          <a:chOff x="0" y="0"/>
          <a:chExt cx="0" cy="0"/>
        </a:xfrm>
      </p:grpSpPr>
      <p:sp>
        <p:nvSpPr>
          <p:cNvPr id="58" name="竖排标题 1"/>
          <p:cNvSpPr>
            <a:spLocks noGrp="1"/>
          </p:cNvSpPr>
          <p:nvPr>
            <p:ph type="title" orient="vert" hasCustomPrompt="1"/>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59" name="竖排文字占位符 2"/>
          <p:cNvSpPr>
            <a:spLocks noGrp="1"/>
          </p:cNvSpPr>
          <p:nvPr>
            <p:ph type="body" orient="vert" idx="1"/>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0" name="日期占位符 3"/>
          <p:cNvSpPr>
            <a:spLocks noGrp="1"/>
          </p:cNvSpPr>
          <p:nvPr>
            <p:ph type="dt" sz="half" idx="10"/>
          </p:nvPr>
        </p:nvSpPr>
        <p:spPr/>
        <p:txBody>
          <a:bodyPr/>
          <a:lstStyle/>
          <a:p>
            <a:fld id="{760FBDFE-C587-4B4C-A407-44438C67B59E}" type="datetimeFigureOut">
              <a:rPr lang="zh-MO" altLang="en-US"/>
              <a:t>6/5/2025</a:t>
            </a:fld>
            <a:endParaRPr lang="zh-CN" altLang="en-US" dirty="0"/>
          </a:p>
        </p:txBody>
      </p:sp>
      <p:sp>
        <p:nvSpPr>
          <p:cNvPr id="61" name="页脚占位符 4"/>
          <p:cNvSpPr>
            <a:spLocks noGrp="1"/>
          </p:cNvSpPr>
          <p:nvPr>
            <p:ph type="ftr" sz="quarter" idx="11"/>
          </p:nvPr>
        </p:nvSpPr>
        <p:spPr/>
        <p:txBody>
          <a:bodyPr/>
          <a:lstStyle/>
          <a:p>
            <a:endParaRPr lang="zh-CN" altLang="en-US"/>
          </a:p>
        </p:txBody>
      </p:sp>
      <p:sp>
        <p:nvSpPr>
          <p:cNvPr id="62" name="灯片编号占位符 5"/>
          <p:cNvSpPr>
            <a:spLocks noGrp="1"/>
          </p:cNvSpPr>
          <p:nvPr>
            <p:ph type="sldNum" sz="quarter" idx="12"/>
          </p:nvPr>
        </p:nvSpPr>
        <p:spPr/>
        <p:txBody>
          <a:bodyPr/>
          <a:lstStyle/>
          <a:p>
            <a:fld id="{49AE70B2-8BF9-45C0-BB95-33D1B9D3A854}" type="slidenum">
              <a:rPr/>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MO" altLang="en-US"/>
              <a:t>6/5/2025</a:t>
            </a:fld>
            <a:endParaRPr lang="zh-CN" altLang="en-US" dirty="0"/>
          </a:p>
        </p:txBody>
      </p:sp>
      <p:sp>
        <p:nvSpPr>
          <p:cNvPr id="5" name="页脚占位符 4"/>
          <p:cNvSpPr>
            <a:spLocks noGrp="1"/>
          </p:cNvSpPr>
          <p:nvPr>
            <p:ph type="ftr" sz="quarter" idx="3"/>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jpe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jpe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jpe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jpe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10" Type="http://schemas.openxmlformats.org/officeDocument/2006/relationships/image" Target="../media/image28.png"/><Relationship Id="rId4" Type="http://schemas.openxmlformats.org/officeDocument/2006/relationships/image" Target="../media/image4.jpe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jpe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jpe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19.xml"/><Relationship Id="rId7" Type="http://schemas.microsoft.com/office/2007/relationships/hdphoto" Target="../media/hdphoto2.wdp"/><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jpe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jpe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jpeg"/><Relationship Id="rId7"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jpe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jpeg"/><Relationship Id="rId7"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jpeg"/><Relationship Id="rId7"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50.png"/></Relationships>
</file>

<file path=ppt/slides/_rels/slide2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jpeg"/><Relationship Id="rId7"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53.jpe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2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jpeg"/><Relationship Id="rId7" Type="http://schemas.openxmlformats.org/officeDocument/2006/relationships/image" Target="../media/image54.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56.png"/></Relationships>
</file>

<file path=ppt/slides/_rels/slide29.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3.jpeg"/><Relationship Id="rId7" Type="http://schemas.openxmlformats.org/officeDocument/2006/relationships/image" Target="../media/image57.jpe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59.jpe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jpe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jpeg"/><Relationship Id="rId7"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jpe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jpe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p:nvPr/>
        </p:nvSpPr>
        <p:spPr>
          <a:xfrm>
            <a:off x="-17145" y="-15875"/>
            <a:ext cx="12227560" cy="6873875"/>
          </a:xfrm>
          <a:prstGeom prst="rect">
            <a:avLst/>
          </a:prstGeom>
          <a:gradFill flip="none" rotWithShape="1">
            <a:gsLst>
              <a:gs pos="100000">
                <a:srgbClr val="992164"/>
              </a:gs>
              <a:gs pos="73000">
                <a:srgbClr val="7A1769"/>
              </a:gs>
              <a:gs pos="0">
                <a:srgbClr val="580C6E"/>
              </a:gs>
              <a:gs pos="100000">
                <a:srgbClr val="AC276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grpSp>
        <p:nvGrpSpPr>
          <p:cNvPr id="3" name="图形 10"/>
          <p:cNvGrpSpPr/>
          <p:nvPr/>
        </p:nvGrpSpPr>
        <p:grpSpPr>
          <a:xfrm rot="1911398" flipH="1">
            <a:off x="-4558360" y="109425"/>
            <a:ext cx="18785954" cy="9463205"/>
            <a:chOff x="1364551" y="1662116"/>
            <a:chExt cx="9464325" cy="3530151"/>
          </a:xfrm>
          <a:noFill/>
        </p:grpSpPr>
        <p:sp>
          <p:nvSpPr>
            <p:cNvPr id="4" name="任意多边形: 形状 36"/>
            <p:cNvSpPr/>
            <p:nvPr/>
          </p:nvSpPr>
          <p:spPr>
            <a:xfrm>
              <a:off x="1364551" y="3777993"/>
              <a:ext cx="9464325" cy="1414274"/>
            </a:xfrm>
            <a:custGeom>
              <a:avLst/>
              <a:gdLst>
                <a:gd name="connsiteX0" fmla="*/ 0 w 9464325"/>
                <a:gd name="connsiteY0" fmla="*/ 1414275 h 1414274"/>
                <a:gd name="connsiteX1" fmla="*/ 3078766 w 9464325"/>
                <a:gd name="connsiteY1" fmla="*/ 426056 h 1414274"/>
                <a:gd name="connsiteX2" fmla="*/ 6081522 w 9464325"/>
                <a:gd name="connsiteY2" fmla="*/ 920213 h 1414274"/>
                <a:gd name="connsiteX3" fmla="*/ 9464326 w 9464325"/>
                <a:gd name="connsiteY3" fmla="*/ 46008 h 1414274"/>
              </a:gdLst>
              <a:ahLst/>
              <a:cxnLst>
                <a:cxn ang="0">
                  <a:pos x="connsiteX0" y="connsiteY0"/>
                </a:cxn>
                <a:cxn ang="0">
                  <a:pos x="connsiteX1" y="connsiteY1"/>
                </a:cxn>
                <a:cxn ang="0">
                  <a:pos x="connsiteX2" y="connsiteY2"/>
                </a:cxn>
                <a:cxn ang="0">
                  <a:pos x="connsiteX3" y="connsiteY3"/>
                </a:cxn>
              </a:cxnLst>
              <a:rect l="l" t="t" r="r" b="b"/>
              <a:pathLst>
                <a:path w="9464325" h="1414274">
                  <a:moveTo>
                    <a:pt x="0" y="1414275"/>
                  </a:moveTo>
                  <a:cubicBezTo>
                    <a:pt x="0" y="1414275"/>
                    <a:pt x="1824419" y="312042"/>
                    <a:pt x="3078766" y="426056"/>
                  </a:cubicBezTo>
                  <a:cubicBezTo>
                    <a:pt x="4184618" y="526545"/>
                    <a:pt x="4763834" y="1160910"/>
                    <a:pt x="6081522" y="920213"/>
                  </a:cubicBezTo>
                  <a:cubicBezTo>
                    <a:pt x="7029831" y="746953"/>
                    <a:pt x="8235410" y="-220025"/>
                    <a:pt x="9464326" y="4600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5" name="任意多边形: 形状 37"/>
            <p:cNvSpPr/>
            <p:nvPr/>
          </p:nvSpPr>
          <p:spPr>
            <a:xfrm>
              <a:off x="1385887" y="3686296"/>
              <a:ext cx="9428702" cy="1351094"/>
            </a:xfrm>
            <a:custGeom>
              <a:avLst/>
              <a:gdLst>
                <a:gd name="connsiteX0" fmla="*/ 0 w 9428702"/>
                <a:gd name="connsiteY0" fmla="*/ 1351095 h 1351094"/>
                <a:gd name="connsiteX1" fmla="*/ 3014282 w 9428702"/>
                <a:gd name="connsiteY1" fmla="*/ 411263 h 1351094"/>
                <a:gd name="connsiteX2" fmla="*/ 6063139 w 9428702"/>
                <a:gd name="connsiteY2" fmla="*/ 975619 h 1351094"/>
                <a:gd name="connsiteX3" fmla="*/ 9428702 w 9428702"/>
                <a:gd name="connsiteY3" fmla="*/ 43788 h 1351094"/>
              </a:gdLst>
              <a:ahLst/>
              <a:cxnLst>
                <a:cxn ang="0">
                  <a:pos x="connsiteX0" y="connsiteY0"/>
                </a:cxn>
                <a:cxn ang="0">
                  <a:pos x="connsiteX1" y="connsiteY1"/>
                </a:cxn>
                <a:cxn ang="0">
                  <a:pos x="connsiteX2" y="connsiteY2"/>
                </a:cxn>
                <a:cxn ang="0">
                  <a:pos x="connsiteX3" y="connsiteY3"/>
                </a:cxn>
              </a:cxnLst>
              <a:rect l="l" t="t" r="r" b="b"/>
              <a:pathLst>
                <a:path w="9428702" h="1351094">
                  <a:moveTo>
                    <a:pt x="0" y="1351095"/>
                  </a:moveTo>
                  <a:cubicBezTo>
                    <a:pt x="0" y="1351095"/>
                    <a:pt x="1769840" y="284390"/>
                    <a:pt x="3014282" y="411263"/>
                  </a:cubicBezTo>
                  <a:cubicBezTo>
                    <a:pt x="4125754" y="528516"/>
                    <a:pt x="4762024" y="1211934"/>
                    <a:pt x="6063139" y="975619"/>
                  </a:cubicBezTo>
                  <a:cubicBezTo>
                    <a:pt x="7011639" y="803788"/>
                    <a:pt x="8199692" y="-222245"/>
                    <a:pt x="9428702" y="4378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6" name="任意多边形: 形状 38"/>
            <p:cNvSpPr/>
            <p:nvPr/>
          </p:nvSpPr>
          <p:spPr>
            <a:xfrm>
              <a:off x="1407128" y="3594367"/>
              <a:ext cx="9392983" cy="1288052"/>
            </a:xfrm>
            <a:custGeom>
              <a:avLst/>
              <a:gdLst>
                <a:gd name="connsiteX0" fmla="*/ 0 w 9392983"/>
                <a:gd name="connsiteY0" fmla="*/ 1288053 h 1288052"/>
                <a:gd name="connsiteX1" fmla="*/ 2949798 w 9392983"/>
                <a:gd name="connsiteY1" fmla="*/ 396513 h 1288052"/>
                <a:gd name="connsiteX2" fmla="*/ 6044661 w 9392983"/>
                <a:gd name="connsiteY2" fmla="*/ 1031163 h 1288052"/>
                <a:gd name="connsiteX3" fmla="*/ 9392983 w 9392983"/>
                <a:gd name="connsiteY3" fmla="*/ 41802 h 1288052"/>
              </a:gdLst>
              <a:ahLst/>
              <a:cxnLst>
                <a:cxn ang="0">
                  <a:pos x="connsiteX0" y="connsiteY0"/>
                </a:cxn>
                <a:cxn ang="0">
                  <a:pos x="connsiteX1" y="connsiteY1"/>
                </a:cxn>
                <a:cxn ang="0">
                  <a:pos x="connsiteX2" y="connsiteY2"/>
                </a:cxn>
                <a:cxn ang="0">
                  <a:pos x="connsiteX3" y="connsiteY3"/>
                </a:cxn>
              </a:cxnLst>
              <a:rect l="l" t="t" r="r" b="b"/>
              <a:pathLst>
                <a:path w="9392983" h="1288052">
                  <a:moveTo>
                    <a:pt x="0" y="1288053"/>
                  </a:moveTo>
                  <a:cubicBezTo>
                    <a:pt x="0" y="1288053"/>
                    <a:pt x="1715643" y="252780"/>
                    <a:pt x="2949798" y="396513"/>
                  </a:cubicBezTo>
                  <a:cubicBezTo>
                    <a:pt x="4067270" y="526719"/>
                    <a:pt x="4760119" y="1263002"/>
                    <a:pt x="6044661" y="1031163"/>
                  </a:cubicBezTo>
                  <a:cubicBezTo>
                    <a:pt x="6993446" y="860666"/>
                    <a:pt x="8163973" y="-224327"/>
                    <a:pt x="9392983" y="41802"/>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7" name="任意多边形: 形状 39"/>
            <p:cNvSpPr/>
            <p:nvPr/>
          </p:nvSpPr>
          <p:spPr>
            <a:xfrm>
              <a:off x="1428464" y="3502412"/>
              <a:ext cx="9357169" cy="1225130"/>
            </a:xfrm>
            <a:custGeom>
              <a:avLst/>
              <a:gdLst>
                <a:gd name="connsiteX0" fmla="*/ 0 w 9357169"/>
                <a:gd name="connsiteY0" fmla="*/ 1225131 h 1225130"/>
                <a:gd name="connsiteX1" fmla="*/ 2885218 w 9357169"/>
                <a:gd name="connsiteY1" fmla="*/ 381978 h 1225130"/>
                <a:gd name="connsiteX2" fmla="*/ 6026182 w 9357169"/>
                <a:gd name="connsiteY2" fmla="*/ 1086923 h 1225130"/>
                <a:gd name="connsiteX3" fmla="*/ 9357169 w 9357169"/>
                <a:gd name="connsiteY3" fmla="*/ 39935 h 1225130"/>
              </a:gdLst>
              <a:ahLst/>
              <a:cxnLst>
                <a:cxn ang="0">
                  <a:pos x="connsiteX0" y="connsiteY0"/>
                </a:cxn>
                <a:cxn ang="0">
                  <a:pos x="connsiteX1" y="connsiteY1"/>
                </a:cxn>
                <a:cxn ang="0">
                  <a:pos x="connsiteX2" y="connsiteY2"/>
                </a:cxn>
                <a:cxn ang="0">
                  <a:pos x="connsiteX3" y="connsiteY3"/>
                </a:cxn>
              </a:cxnLst>
              <a:rect l="l" t="t" r="r" b="b"/>
              <a:pathLst>
                <a:path w="9357169" h="1225130">
                  <a:moveTo>
                    <a:pt x="0" y="1225131"/>
                  </a:moveTo>
                  <a:cubicBezTo>
                    <a:pt x="0" y="1225131"/>
                    <a:pt x="1661255" y="223672"/>
                    <a:pt x="2885218" y="381978"/>
                  </a:cubicBezTo>
                  <a:cubicBezTo>
                    <a:pt x="4008596" y="527330"/>
                    <a:pt x="4758214" y="1314190"/>
                    <a:pt x="6026182" y="1086923"/>
                  </a:cubicBezTo>
                  <a:cubicBezTo>
                    <a:pt x="6975158" y="917855"/>
                    <a:pt x="8128254" y="-226098"/>
                    <a:pt x="9357169" y="3993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8" name="任意多边形: 形状 40"/>
            <p:cNvSpPr/>
            <p:nvPr/>
          </p:nvSpPr>
          <p:spPr>
            <a:xfrm>
              <a:off x="1449800" y="3410088"/>
              <a:ext cx="9321545" cy="1180334"/>
            </a:xfrm>
            <a:custGeom>
              <a:avLst/>
              <a:gdLst>
                <a:gd name="connsiteX0" fmla="*/ 0 w 9321545"/>
                <a:gd name="connsiteY0" fmla="*/ 1162484 h 1180334"/>
                <a:gd name="connsiteX1" fmla="*/ 2820734 w 9321545"/>
                <a:gd name="connsiteY1" fmla="*/ 367717 h 1180334"/>
                <a:gd name="connsiteX2" fmla="*/ 6007799 w 9321545"/>
                <a:gd name="connsiteY2" fmla="*/ 1142862 h 1180334"/>
                <a:gd name="connsiteX3" fmla="*/ 9321546 w 9321545"/>
                <a:gd name="connsiteY3" fmla="*/ 38248 h 1180334"/>
              </a:gdLst>
              <a:ahLst/>
              <a:cxnLst>
                <a:cxn ang="0">
                  <a:pos x="connsiteX0" y="connsiteY0"/>
                </a:cxn>
                <a:cxn ang="0">
                  <a:pos x="connsiteX1" y="connsiteY1"/>
                </a:cxn>
                <a:cxn ang="0">
                  <a:pos x="connsiteX2" y="connsiteY2"/>
                </a:cxn>
                <a:cxn ang="0">
                  <a:pos x="connsiteX3" y="connsiteY3"/>
                </a:cxn>
              </a:cxnLst>
              <a:rect l="l" t="t" r="r" b="b"/>
              <a:pathLst>
                <a:path w="9321545" h="1180334">
                  <a:moveTo>
                    <a:pt x="0" y="1162484"/>
                  </a:moveTo>
                  <a:cubicBezTo>
                    <a:pt x="0" y="1162484"/>
                    <a:pt x="1606868" y="195125"/>
                    <a:pt x="2820734" y="367717"/>
                  </a:cubicBezTo>
                  <a:cubicBezTo>
                    <a:pt x="3949922" y="528309"/>
                    <a:pt x="4756309" y="1365747"/>
                    <a:pt x="6007799" y="1142862"/>
                  </a:cubicBezTo>
                  <a:cubicBezTo>
                    <a:pt x="6957060" y="975222"/>
                    <a:pt x="8092536" y="-227785"/>
                    <a:pt x="9321546" y="3824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9" name="任意多边形: 形状 41"/>
            <p:cNvSpPr/>
            <p:nvPr/>
          </p:nvSpPr>
          <p:spPr>
            <a:xfrm>
              <a:off x="1471040" y="3317886"/>
              <a:ext cx="9285732" cy="1233216"/>
            </a:xfrm>
            <a:custGeom>
              <a:avLst/>
              <a:gdLst>
                <a:gd name="connsiteX0" fmla="*/ 0 w 9285732"/>
                <a:gd name="connsiteY0" fmla="*/ 1099808 h 1233216"/>
                <a:gd name="connsiteX1" fmla="*/ 2756249 w 9285732"/>
                <a:gd name="connsiteY1" fmla="*/ 353429 h 1233216"/>
                <a:gd name="connsiteX2" fmla="*/ 5989320 w 9285732"/>
                <a:gd name="connsiteY2" fmla="*/ 1198869 h 1233216"/>
                <a:gd name="connsiteX3" fmla="*/ 9285732 w 9285732"/>
                <a:gd name="connsiteY3" fmla="*/ 36723 h 1233216"/>
              </a:gdLst>
              <a:ahLst/>
              <a:cxnLst>
                <a:cxn ang="0">
                  <a:pos x="connsiteX0" y="connsiteY0"/>
                </a:cxn>
                <a:cxn ang="0">
                  <a:pos x="connsiteX1" y="connsiteY1"/>
                </a:cxn>
                <a:cxn ang="0">
                  <a:pos x="connsiteX2" y="connsiteY2"/>
                </a:cxn>
                <a:cxn ang="0">
                  <a:pos x="connsiteX3" y="connsiteY3"/>
                </a:cxn>
              </a:cxnLst>
              <a:rect l="l" t="t" r="r" b="b"/>
              <a:pathLst>
                <a:path w="9285732" h="1233216">
                  <a:moveTo>
                    <a:pt x="0" y="1099808"/>
                  </a:moveTo>
                  <a:cubicBezTo>
                    <a:pt x="0" y="1099808"/>
                    <a:pt x="1552575" y="166739"/>
                    <a:pt x="2756249" y="353429"/>
                  </a:cubicBezTo>
                  <a:cubicBezTo>
                    <a:pt x="3891344" y="529547"/>
                    <a:pt x="4754499" y="1417277"/>
                    <a:pt x="5989320" y="1198869"/>
                  </a:cubicBezTo>
                  <a:cubicBezTo>
                    <a:pt x="6938772" y="1032562"/>
                    <a:pt x="8056817" y="-229405"/>
                    <a:pt x="9285732" y="3672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10" name="任意多边形: 形状 42"/>
            <p:cNvSpPr/>
            <p:nvPr/>
          </p:nvSpPr>
          <p:spPr>
            <a:xfrm>
              <a:off x="1492377" y="3225423"/>
              <a:ext cx="9250108" cy="1286593"/>
            </a:xfrm>
            <a:custGeom>
              <a:avLst/>
              <a:gdLst>
                <a:gd name="connsiteX0" fmla="*/ 0 w 9250108"/>
                <a:gd name="connsiteY0" fmla="*/ 1037395 h 1286593"/>
                <a:gd name="connsiteX1" fmla="*/ 2691765 w 9250108"/>
                <a:gd name="connsiteY1" fmla="*/ 339402 h 1286593"/>
                <a:gd name="connsiteX2" fmla="*/ 5970937 w 9250108"/>
                <a:gd name="connsiteY2" fmla="*/ 1255041 h 1286593"/>
                <a:gd name="connsiteX3" fmla="*/ 9250109 w 9250108"/>
                <a:gd name="connsiteY3" fmla="*/ 35269 h 1286593"/>
              </a:gdLst>
              <a:ahLst/>
              <a:cxnLst>
                <a:cxn ang="0">
                  <a:pos x="connsiteX0" y="connsiteY0"/>
                </a:cxn>
                <a:cxn ang="0">
                  <a:pos x="connsiteX1" y="connsiteY1"/>
                </a:cxn>
                <a:cxn ang="0">
                  <a:pos x="connsiteX2" y="connsiteY2"/>
                </a:cxn>
                <a:cxn ang="0">
                  <a:pos x="connsiteX3" y="connsiteY3"/>
                </a:cxn>
              </a:cxnLst>
              <a:rect l="l" t="t" r="r" b="b"/>
              <a:pathLst>
                <a:path w="9250108" h="1286593">
                  <a:moveTo>
                    <a:pt x="0" y="1037395"/>
                  </a:moveTo>
                  <a:cubicBezTo>
                    <a:pt x="0" y="1037395"/>
                    <a:pt x="1498187" y="138901"/>
                    <a:pt x="2691765" y="339402"/>
                  </a:cubicBezTo>
                  <a:cubicBezTo>
                    <a:pt x="3832765" y="531141"/>
                    <a:pt x="4752594" y="1469067"/>
                    <a:pt x="5970937" y="1255041"/>
                  </a:cubicBezTo>
                  <a:cubicBezTo>
                    <a:pt x="6920675" y="1090163"/>
                    <a:pt x="8021098" y="-230764"/>
                    <a:pt x="9250109" y="3526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11" name="任意多边形: 形状 43"/>
            <p:cNvSpPr/>
            <p:nvPr/>
          </p:nvSpPr>
          <p:spPr>
            <a:xfrm>
              <a:off x="1513713" y="3132904"/>
              <a:ext cx="9214485" cy="1340243"/>
            </a:xfrm>
            <a:custGeom>
              <a:avLst/>
              <a:gdLst>
                <a:gd name="connsiteX0" fmla="*/ 0 w 9214485"/>
                <a:gd name="connsiteY0" fmla="*/ 974942 h 1340243"/>
                <a:gd name="connsiteX1" fmla="*/ 2627281 w 9214485"/>
                <a:gd name="connsiteY1" fmla="*/ 325337 h 1340243"/>
                <a:gd name="connsiteX2" fmla="*/ 5952554 w 9214485"/>
                <a:gd name="connsiteY2" fmla="*/ 1311270 h 1340243"/>
                <a:gd name="connsiteX3" fmla="*/ 9214485 w 9214485"/>
                <a:gd name="connsiteY3" fmla="*/ 33967 h 1340243"/>
              </a:gdLst>
              <a:ahLst/>
              <a:cxnLst>
                <a:cxn ang="0">
                  <a:pos x="connsiteX0" y="connsiteY0"/>
                </a:cxn>
                <a:cxn ang="0">
                  <a:pos x="connsiteX1" y="connsiteY1"/>
                </a:cxn>
                <a:cxn ang="0">
                  <a:pos x="connsiteX2" y="connsiteY2"/>
                </a:cxn>
                <a:cxn ang="0">
                  <a:pos x="connsiteX3" y="connsiteY3"/>
                </a:cxn>
              </a:cxnLst>
              <a:rect l="l" t="t" r="r" b="b"/>
              <a:pathLst>
                <a:path w="9214485" h="1340243">
                  <a:moveTo>
                    <a:pt x="0" y="974942"/>
                  </a:moveTo>
                  <a:cubicBezTo>
                    <a:pt x="0" y="974942"/>
                    <a:pt x="1443800" y="111120"/>
                    <a:pt x="2627281" y="325337"/>
                  </a:cubicBezTo>
                  <a:cubicBezTo>
                    <a:pt x="3774186" y="532887"/>
                    <a:pt x="4750785" y="1520725"/>
                    <a:pt x="5952554" y="1311270"/>
                  </a:cubicBezTo>
                  <a:cubicBezTo>
                    <a:pt x="6902482" y="1147821"/>
                    <a:pt x="7985474" y="-232161"/>
                    <a:pt x="9214485" y="33967"/>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12" name="任意多边形: 形状 44"/>
            <p:cNvSpPr/>
            <p:nvPr/>
          </p:nvSpPr>
          <p:spPr>
            <a:xfrm>
              <a:off x="1535048" y="3040331"/>
              <a:ext cx="9178670" cy="1394298"/>
            </a:xfrm>
            <a:custGeom>
              <a:avLst/>
              <a:gdLst>
                <a:gd name="connsiteX0" fmla="*/ 0 w 9178670"/>
                <a:gd name="connsiteY0" fmla="*/ 912638 h 1394298"/>
                <a:gd name="connsiteX1" fmla="*/ 2562797 w 9178670"/>
                <a:gd name="connsiteY1" fmla="*/ 311420 h 1394298"/>
                <a:gd name="connsiteX2" fmla="*/ 5934075 w 9178670"/>
                <a:gd name="connsiteY2" fmla="*/ 1367648 h 1394298"/>
                <a:gd name="connsiteX3" fmla="*/ 9178671 w 9178670"/>
                <a:gd name="connsiteY3" fmla="*/ 32719 h 1394298"/>
              </a:gdLst>
              <a:ahLst/>
              <a:cxnLst>
                <a:cxn ang="0">
                  <a:pos x="connsiteX0" y="connsiteY0"/>
                </a:cxn>
                <a:cxn ang="0">
                  <a:pos x="connsiteX1" y="connsiteY1"/>
                </a:cxn>
                <a:cxn ang="0">
                  <a:pos x="connsiteX2" y="connsiteY2"/>
                </a:cxn>
                <a:cxn ang="0">
                  <a:pos x="connsiteX3" y="connsiteY3"/>
                </a:cxn>
              </a:cxnLst>
              <a:rect l="l" t="t" r="r" b="b"/>
              <a:pathLst>
                <a:path w="9178670" h="1394298">
                  <a:moveTo>
                    <a:pt x="0" y="912638"/>
                  </a:moveTo>
                  <a:cubicBezTo>
                    <a:pt x="0" y="912638"/>
                    <a:pt x="1389412" y="83868"/>
                    <a:pt x="2562797" y="311420"/>
                  </a:cubicBezTo>
                  <a:cubicBezTo>
                    <a:pt x="3715607" y="534972"/>
                    <a:pt x="4748879" y="1572626"/>
                    <a:pt x="5934075" y="1367648"/>
                  </a:cubicBezTo>
                  <a:cubicBezTo>
                    <a:pt x="6884194" y="1205532"/>
                    <a:pt x="7949756" y="-233314"/>
                    <a:pt x="9178671" y="3271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13" name="任意多边形: 形状 45"/>
            <p:cNvSpPr/>
            <p:nvPr/>
          </p:nvSpPr>
          <p:spPr>
            <a:xfrm>
              <a:off x="1556289" y="2947464"/>
              <a:ext cx="9142952" cy="1448684"/>
            </a:xfrm>
            <a:custGeom>
              <a:avLst/>
              <a:gdLst>
                <a:gd name="connsiteX0" fmla="*/ 0 w 9142952"/>
                <a:gd name="connsiteY0" fmla="*/ 850534 h 1448684"/>
                <a:gd name="connsiteX1" fmla="*/ 2498217 w 9142952"/>
                <a:gd name="connsiteY1" fmla="*/ 297703 h 1448684"/>
                <a:gd name="connsiteX2" fmla="*/ 5915597 w 9142952"/>
                <a:gd name="connsiteY2" fmla="*/ 1424130 h 1448684"/>
                <a:gd name="connsiteX3" fmla="*/ 9142953 w 9142952"/>
                <a:gd name="connsiteY3" fmla="*/ 31575 h 1448684"/>
              </a:gdLst>
              <a:ahLst/>
              <a:cxnLst>
                <a:cxn ang="0">
                  <a:pos x="connsiteX0" y="connsiteY0"/>
                </a:cxn>
                <a:cxn ang="0">
                  <a:pos x="connsiteX1" y="connsiteY1"/>
                </a:cxn>
                <a:cxn ang="0">
                  <a:pos x="connsiteX2" y="connsiteY2"/>
                </a:cxn>
                <a:cxn ang="0">
                  <a:pos x="connsiteX3" y="connsiteY3"/>
                </a:cxn>
              </a:cxnLst>
              <a:rect l="l" t="t" r="r" b="b"/>
              <a:pathLst>
                <a:path w="9142952" h="1448684">
                  <a:moveTo>
                    <a:pt x="0" y="850534"/>
                  </a:moveTo>
                  <a:cubicBezTo>
                    <a:pt x="0" y="850534"/>
                    <a:pt x="1334929" y="56911"/>
                    <a:pt x="2498217" y="297703"/>
                  </a:cubicBezTo>
                  <a:cubicBezTo>
                    <a:pt x="3656838" y="537448"/>
                    <a:pt x="4746975" y="1624726"/>
                    <a:pt x="5915597" y="1424130"/>
                  </a:cubicBezTo>
                  <a:cubicBezTo>
                    <a:pt x="6866001" y="1263443"/>
                    <a:pt x="7913942" y="-234458"/>
                    <a:pt x="9142953" y="3157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14" name="任意多边形: 形状 46"/>
            <p:cNvSpPr/>
            <p:nvPr/>
          </p:nvSpPr>
          <p:spPr>
            <a:xfrm>
              <a:off x="1577625" y="2854784"/>
              <a:ext cx="9107329" cy="1503233"/>
            </a:xfrm>
            <a:custGeom>
              <a:avLst/>
              <a:gdLst>
                <a:gd name="connsiteX0" fmla="*/ 0 w 9107329"/>
                <a:gd name="connsiteY0" fmla="*/ 788337 h 1503233"/>
                <a:gd name="connsiteX1" fmla="*/ 2433733 w 9107329"/>
                <a:gd name="connsiteY1" fmla="*/ 283893 h 1503233"/>
                <a:gd name="connsiteX2" fmla="*/ 5897214 w 9107329"/>
                <a:gd name="connsiteY2" fmla="*/ 1480614 h 1503233"/>
                <a:gd name="connsiteX3" fmla="*/ 9107329 w 9107329"/>
                <a:gd name="connsiteY3" fmla="*/ 30528 h 1503233"/>
              </a:gdLst>
              <a:ahLst/>
              <a:cxnLst>
                <a:cxn ang="0">
                  <a:pos x="connsiteX0" y="connsiteY0"/>
                </a:cxn>
                <a:cxn ang="0">
                  <a:pos x="connsiteX1" y="connsiteY1"/>
                </a:cxn>
                <a:cxn ang="0">
                  <a:pos x="connsiteX2" y="connsiteY2"/>
                </a:cxn>
                <a:cxn ang="0">
                  <a:pos x="connsiteX3" y="connsiteY3"/>
                </a:cxn>
              </a:cxnLst>
              <a:rect l="l" t="t" r="r" b="b"/>
              <a:pathLst>
                <a:path w="9107329" h="1503233">
                  <a:moveTo>
                    <a:pt x="0" y="788337"/>
                  </a:moveTo>
                  <a:cubicBezTo>
                    <a:pt x="0" y="788337"/>
                    <a:pt x="1280541" y="30147"/>
                    <a:pt x="2433733" y="283893"/>
                  </a:cubicBezTo>
                  <a:cubicBezTo>
                    <a:pt x="3598164" y="540116"/>
                    <a:pt x="4745069" y="1676734"/>
                    <a:pt x="5897214" y="1480614"/>
                  </a:cubicBezTo>
                  <a:cubicBezTo>
                    <a:pt x="6847808" y="1321356"/>
                    <a:pt x="7878318" y="-235600"/>
                    <a:pt x="9107329" y="3052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15" name="任意多边形: 形状 47"/>
            <p:cNvSpPr/>
            <p:nvPr/>
          </p:nvSpPr>
          <p:spPr>
            <a:xfrm>
              <a:off x="1598961" y="2761788"/>
              <a:ext cx="9071610" cy="1558068"/>
            </a:xfrm>
            <a:custGeom>
              <a:avLst/>
              <a:gdLst>
                <a:gd name="connsiteX0" fmla="*/ 0 w 9071610"/>
                <a:gd name="connsiteY0" fmla="*/ 726362 h 1558068"/>
                <a:gd name="connsiteX1" fmla="*/ 2369248 w 9071610"/>
                <a:gd name="connsiteY1" fmla="*/ 270210 h 1558068"/>
                <a:gd name="connsiteX2" fmla="*/ 5878830 w 9071610"/>
                <a:gd name="connsiteY2" fmla="*/ 1537225 h 1558068"/>
                <a:gd name="connsiteX3" fmla="*/ 9071610 w 9071610"/>
                <a:gd name="connsiteY3" fmla="*/ 29513 h 1558068"/>
              </a:gdLst>
              <a:ahLst/>
              <a:cxnLst>
                <a:cxn ang="0">
                  <a:pos x="connsiteX0" y="connsiteY0"/>
                </a:cxn>
                <a:cxn ang="0">
                  <a:pos x="connsiteX1" y="connsiteY1"/>
                </a:cxn>
                <a:cxn ang="0">
                  <a:pos x="connsiteX2" y="connsiteY2"/>
                </a:cxn>
                <a:cxn ang="0">
                  <a:pos x="connsiteX3" y="connsiteY3"/>
                </a:cxn>
              </a:cxnLst>
              <a:rect l="l" t="t" r="r" b="b"/>
              <a:pathLst>
                <a:path w="9071610" h="1558068">
                  <a:moveTo>
                    <a:pt x="0" y="726362"/>
                  </a:moveTo>
                  <a:cubicBezTo>
                    <a:pt x="0" y="726362"/>
                    <a:pt x="1225963" y="3700"/>
                    <a:pt x="2369248" y="270210"/>
                  </a:cubicBezTo>
                  <a:cubicBezTo>
                    <a:pt x="3539490" y="543006"/>
                    <a:pt x="4743260" y="1728868"/>
                    <a:pt x="5878830" y="1537225"/>
                  </a:cubicBezTo>
                  <a:cubicBezTo>
                    <a:pt x="6829711" y="1379301"/>
                    <a:pt x="7842695" y="-236520"/>
                    <a:pt x="9071610" y="2951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16" name="任意多边形: 形状 48"/>
            <p:cNvSpPr/>
            <p:nvPr/>
          </p:nvSpPr>
          <p:spPr>
            <a:xfrm>
              <a:off x="1620202" y="2668806"/>
              <a:ext cx="9035891" cy="1613130"/>
            </a:xfrm>
            <a:custGeom>
              <a:avLst/>
              <a:gdLst>
                <a:gd name="connsiteX0" fmla="*/ 0 w 9035891"/>
                <a:gd name="connsiteY0" fmla="*/ 664467 h 1613130"/>
                <a:gd name="connsiteX1" fmla="*/ 2304764 w 9035891"/>
                <a:gd name="connsiteY1" fmla="*/ 256702 h 1613130"/>
                <a:gd name="connsiteX2" fmla="*/ 5860352 w 9035891"/>
                <a:gd name="connsiteY2" fmla="*/ 1593917 h 1613130"/>
                <a:gd name="connsiteX3" fmla="*/ 9035891 w 9035891"/>
                <a:gd name="connsiteY3" fmla="*/ 28578 h 1613130"/>
              </a:gdLst>
              <a:ahLst/>
              <a:cxnLst>
                <a:cxn ang="0">
                  <a:pos x="connsiteX0" y="connsiteY0"/>
                </a:cxn>
                <a:cxn ang="0">
                  <a:pos x="connsiteX1" y="connsiteY1"/>
                </a:cxn>
                <a:cxn ang="0">
                  <a:pos x="connsiteX2" y="connsiteY2"/>
                </a:cxn>
                <a:cxn ang="0">
                  <a:pos x="connsiteX3" y="connsiteY3"/>
                </a:cxn>
              </a:cxnLst>
              <a:rect l="l" t="t" r="r" b="b"/>
              <a:pathLst>
                <a:path w="9035891" h="1613130">
                  <a:moveTo>
                    <a:pt x="0" y="664467"/>
                  </a:moveTo>
                  <a:cubicBezTo>
                    <a:pt x="0" y="664467"/>
                    <a:pt x="1171480" y="-22381"/>
                    <a:pt x="2304764" y="256702"/>
                  </a:cubicBezTo>
                  <a:cubicBezTo>
                    <a:pt x="3480721" y="546262"/>
                    <a:pt x="4741355" y="1781083"/>
                    <a:pt x="5860352" y="1593917"/>
                  </a:cubicBezTo>
                  <a:cubicBezTo>
                    <a:pt x="6811423" y="1437421"/>
                    <a:pt x="7806880" y="-237455"/>
                    <a:pt x="9035891" y="2857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17" name="任意多边形: 形状 49"/>
            <p:cNvSpPr/>
            <p:nvPr/>
          </p:nvSpPr>
          <p:spPr>
            <a:xfrm>
              <a:off x="1641538" y="2575939"/>
              <a:ext cx="9000172" cy="1668302"/>
            </a:xfrm>
            <a:custGeom>
              <a:avLst/>
              <a:gdLst>
                <a:gd name="connsiteX0" fmla="*/ 0 w 9000172"/>
                <a:gd name="connsiteY0" fmla="*/ 602458 h 1668302"/>
                <a:gd name="connsiteX1" fmla="*/ 2240280 w 9000172"/>
                <a:gd name="connsiteY1" fmla="*/ 243080 h 1668302"/>
                <a:gd name="connsiteX2" fmla="*/ 5841968 w 9000172"/>
                <a:gd name="connsiteY2" fmla="*/ 1650589 h 1668302"/>
                <a:gd name="connsiteX3" fmla="*/ 9000172 w 9000172"/>
                <a:gd name="connsiteY3" fmla="*/ 27719 h 1668302"/>
              </a:gdLst>
              <a:ahLst/>
              <a:cxnLst>
                <a:cxn ang="0">
                  <a:pos x="connsiteX0" y="connsiteY0"/>
                </a:cxn>
                <a:cxn ang="0">
                  <a:pos x="connsiteX1" y="connsiteY1"/>
                </a:cxn>
                <a:cxn ang="0">
                  <a:pos x="connsiteX2" y="connsiteY2"/>
                </a:cxn>
                <a:cxn ang="0">
                  <a:pos x="connsiteX3" y="connsiteY3"/>
                </a:cxn>
              </a:cxnLst>
              <a:rect l="l" t="t" r="r" b="b"/>
              <a:pathLst>
                <a:path w="9000172" h="1668302">
                  <a:moveTo>
                    <a:pt x="0" y="602458"/>
                  </a:moveTo>
                  <a:cubicBezTo>
                    <a:pt x="0" y="602458"/>
                    <a:pt x="1116902" y="-48385"/>
                    <a:pt x="2240280" y="243080"/>
                  </a:cubicBezTo>
                  <a:cubicBezTo>
                    <a:pt x="3421952" y="549689"/>
                    <a:pt x="4739545" y="1833279"/>
                    <a:pt x="5841968" y="1650589"/>
                  </a:cubicBezTo>
                  <a:cubicBezTo>
                    <a:pt x="6793325" y="1495522"/>
                    <a:pt x="7771257" y="-238409"/>
                    <a:pt x="9000172" y="2771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18" name="任意多边形: 形状 50"/>
            <p:cNvSpPr/>
            <p:nvPr/>
          </p:nvSpPr>
          <p:spPr>
            <a:xfrm>
              <a:off x="1662874" y="2482864"/>
              <a:ext cx="8964548" cy="1723703"/>
            </a:xfrm>
            <a:custGeom>
              <a:avLst/>
              <a:gdLst>
                <a:gd name="connsiteX0" fmla="*/ 0 w 8964548"/>
                <a:gd name="connsiteY0" fmla="*/ 540561 h 1723703"/>
                <a:gd name="connsiteX1" fmla="*/ 2175796 w 8964548"/>
                <a:gd name="connsiteY1" fmla="*/ 229570 h 1723703"/>
                <a:gd name="connsiteX2" fmla="*/ 5823585 w 8964548"/>
                <a:gd name="connsiteY2" fmla="*/ 1707373 h 1723703"/>
                <a:gd name="connsiteX3" fmla="*/ 8964549 w 8964548"/>
                <a:gd name="connsiteY3" fmla="*/ 26878 h 1723703"/>
              </a:gdLst>
              <a:ahLst/>
              <a:cxnLst>
                <a:cxn ang="0">
                  <a:pos x="connsiteX0" y="connsiteY0"/>
                </a:cxn>
                <a:cxn ang="0">
                  <a:pos x="connsiteX1" y="connsiteY1"/>
                </a:cxn>
                <a:cxn ang="0">
                  <a:pos x="connsiteX2" y="connsiteY2"/>
                </a:cxn>
                <a:cxn ang="0">
                  <a:pos x="connsiteX3" y="connsiteY3"/>
                </a:cxn>
              </a:cxnLst>
              <a:rect l="l" t="t" r="r" b="b"/>
              <a:pathLst>
                <a:path w="8964548" h="1723703">
                  <a:moveTo>
                    <a:pt x="0" y="540561"/>
                  </a:moveTo>
                  <a:cubicBezTo>
                    <a:pt x="0" y="540561"/>
                    <a:pt x="1062228" y="-74087"/>
                    <a:pt x="2175796" y="229570"/>
                  </a:cubicBezTo>
                  <a:cubicBezTo>
                    <a:pt x="3363087" y="553420"/>
                    <a:pt x="4737735" y="1885586"/>
                    <a:pt x="5823585" y="1707373"/>
                  </a:cubicBezTo>
                  <a:cubicBezTo>
                    <a:pt x="6775133" y="1553640"/>
                    <a:pt x="7735539" y="-239156"/>
                    <a:pt x="8964549" y="2687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19" name="任意多边形: 形状 51"/>
            <p:cNvSpPr/>
            <p:nvPr/>
          </p:nvSpPr>
          <p:spPr>
            <a:xfrm>
              <a:off x="1684115" y="2389726"/>
              <a:ext cx="8928829" cy="1779288"/>
            </a:xfrm>
            <a:custGeom>
              <a:avLst/>
              <a:gdLst>
                <a:gd name="connsiteX0" fmla="*/ 0 w 8928829"/>
                <a:gd name="connsiteY0" fmla="*/ 478823 h 1779288"/>
                <a:gd name="connsiteX1" fmla="*/ 2111216 w 8928829"/>
                <a:gd name="connsiteY1" fmla="*/ 216218 h 1779288"/>
                <a:gd name="connsiteX2" fmla="*/ 5805012 w 8928829"/>
                <a:gd name="connsiteY2" fmla="*/ 1764221 h 1779288"/>
                <a:gd name="connsiteX3" fmla="*/ 8928830 w 8928829"/>
                <a:gd name="connsiteY3" fmla="*/ 26099 h 1779288"/>
              </a:gdLst>
              <a:ahLst/>
              <a:cxnLst>
                <a:cxn ang="0">
                  <a:pos x="connsiteX0" y="connsiteY0"/>
                </a:cxn>
                <a:cxn ang="0">
                  <a:pos x="connsiteX1" y="connsiteY1"/>
                </a:cxn>
                <a:cxn ang="0">
                  <a:pos x="connsiteX2" y="connsiteY2"/>
                </a:cxn>
                <a:cxn ang="0">
                  <a:pos x="connsiteX3" y="connsiteY3"/>
                </a:cxn>
              </a:cxnLst>
              <a:rect l="l" t="t" r="r" b="b"/>
              <a:pathLst>
                <a:path w="8928829" h="1779288">
                  <a:moveTo>
                    <a:pt x="0" y="478823"/>
                  </a:moveTo>
                  <a:cubicBezTo>
                    <a:pt x="0" y="478823"/>
                    <a:pt x="1007459" y="-99535"/>
                    <a:pt x="2111216" y="216218"/>
                  </a:cubicBezTo>
                  <a:cubicBezTo>
                    <a:pt x="3304032" y="557404"/>
                    <a:pt x="4735735" y="1938053"/>
                    <a:pt x="5805012" y="1764221"/>
                  </a:cubicBezTo>
                  <a:cubicBezTo>
                    <a:pt x="6756940" y="1611917"/>
                    <a:pt x="7699820" y="-239934"/>
                    <a:pt x="8928830" y="2609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0" name="任意多边形: 形状 52"/>
            <p:cNvSpPr/>
            <p:nvPr/>
          </p:nvSpPr>
          <p:spPr>
            <a:xfrm>
              <a:off x="1705451" y="2296638"/>
              <a:ext cx="8893016" cy="1834890"/>
            </a:xfrm>
            <a:custGeom>
              <a:avLst/>
              <a:gdLst>
                <a:gd name="connsiteX0" fmla="*/ 0 w 8893016"/>
                <a:gd name="connsiteY0" fmla="*/ 416939 h 1834890"/>
                <a:gd name="connsiteX1" fmla="*/ 2046732 w 8893016"/>
                <a:gd name="connsiteY1" fmla="*/ 202722 h 1834890"/>
                <a:gd name="connsiteX2" fmla="*/ 5786628 w 8893016"/>
                <a:gd name="connsiteY2" fmla="*/ 1821019 h 1834890"/>
                <a:gd name="connsiteX3" fmla="*/ 8893016 w 8893016"/>
                <a:gd name="connsiteY3" fmla="*/ 25366 h 1834890"/>
              </a:gdLst>
              <a:ahLst/>
              <a:cxnLst>
                <a:cxn ang="0">
                  <a:pos x="connsiteX0" y="connsiteY0"/>
                </a:cxn>
                <a:cxn ang="0">
                  <a:pos x="connsiteX1" y="connsiteY1"/>
                </a:cxn>
                <a:cxn ang="0">
                  <a:pos x="connsiteX2" y="connsiteY2"/>
                </a:cxn>
                <a:cxn ang="0">
                  <a:pos x="connsiteX3" y="connsiteY3"/>
                </a:cxn>
              </a:cxnLst>
              <a:rect l="l" t="t" r="r" b="b"/>
              <a:pathLst>
                <a:path w="8893016" h="1834890">
                  <a:moveTo>
                    <a:pt x="0" y="416939"/>
                  </a:moveTo>
                  <a:cubicBezTo>
                    <a:pt x="0" y="416939"/>
                    <a:pt x="952691" y="-124938"/>
                    <a:pt x="2046732" y="202722"/>
                  </a:cubicBezTo>
                  <a:cubicBezTo>
                    <a:pt x="3244977" y="561528"/>
                    <a:pt x="4733925" y="1990279"/>
                    <a:pt x="5786628" y="1821019"/>
                  </a:cubicBezTo>
                  <a:cubicBezTo>
                    <a:pt x="6738652" y="1670143"/>
                    <a:pt x="7664101" y="-240667"/>
                    <a:pt x="8893016" y="25366"/>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1" name="任意多边形: 形状 53"/>
            <p:cNvSpPr/>
            <p:nvPr/>
          </p:nvSpPr>
          <p:spPr>
            <a:xfrm>
              <a:off x="1726787" y="2203415"/>
              <a:ext cx="8857392" cy="1890742"/>
            </a:xfrm>
            <a:custGeom>
              <a:avLst/>
              <a:gdLst>
                <a:gd name="connsiteX0" fmla="*/ 0 w 8857392"/>
                <a:gd name="connsiteY0" fmla="*/ 355286 h 1890742"/>
                <a:gd name="connsiteX1" fmla="*/ 1982248 w 8857392"/>
                <a:gd name="connsiteY1" fmla="*/ 189455 h 1890742"/>
                <a:gd name="connsiteX2" fmla="*/ 5768245 w 8857392"/>
                <a:gd name="connsiteY2" fmla="*/ 1877952 h 1890742"/>
                <a:gd name="connsiteX3" fmla="*/ 8857393 w 8857392"/>
                <a:gd name="connsiteY3" fmla="*/ 24673 h 1890742"/>
              </a:gdLst>
              <a:ahLst/>
              <a:cxnLst>
                <a:cxn ang="0">
                  <a:pos x="connsiteX0" y="connsiteY0"/>
                </a:cxn>
                <a:cxn ang="0">
                  <a:pos x="connsiteX1" y="connsiteY1"/>
                </a:cxn>
                <a:cxn ang="0">
                  <a:pos x="connsiteX2" y="connsiteY2"/>
                </a:cxn>
                <a:cxn ang="0">
                  <a:pos x="connsiteX3" y="connsiteY3"/>
                </a:cxn>
              </a:cxnLst>
              <a:rect l="l" t="t" r="r" b="b"/>
              <a:pathLst>
                <a:path w="8857392" h="1890742">
                  <a:moveTo>
                    <a:pt x="0" y="355286"/>
                  </a:moveTo>
                  <a:cubicBezTo>
                    <a:pt x="0" y="355286"/>
                    <a:pt x="897827" y="-149920"/>
                    <a:pt x="1982248" y="189455"/>
                  </a:cubicBezTo>
                  <a:cubicBezTo>
                    <a:pt x="3185922" y="566074"/>
                    <a:pt x="4732020" y="2042830"/>
                    <a:pt x="5768245" y="1877952"/>
                  </a:cubicBezTo>
                  <a:cubicBezTo>
                    <a:pt x="6720459" y="1728410"/>
                    <a:pt x="7628382" y="-241360"/>
                    <a:pt x="8857393" y="2467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2" name="任意多边形: 形状 54"/>
            <p:cNvSpPr/>
            <p:nvPr/>
          </p:nvSpPr>
          <p:spPr>
            <a:xfrm>
              <a:off x="1748123" y="2110330"/>
              <a:ext cx="8821578" cy="1946617"/>
            </a:xfrm>
            <a:custGeom>
              <a:avLst/>
              <a:gdLst>
                <a:gd name="connsiteX0" fmla="*/ 0 w 8821578"/>
                <a:gd name="connsiteY0" fmla="*/ 293494 h 1946617"/>
                <a:gd name="connsiteX1" fmla="*/ 1917764 w 8821578"/>
                <a:gd name="connsiteY1" fmla="*/ 176051 h 1946617"/>
                <a:gd name="connsiteX2" fmla="*/ 5749766 w 8821578"/>
                <a:gd name="connsiteY2" fmla="*/ 1934842 h 1946617"/>
                <a:gd name="connsiteX3" fmla="*/ 8821579 w 8821578"/>
                <a:gd name="connsiteY3" fmla="*/ 24032 h 1946617"/>
              </a:gdLst>
              <a:ahLst/>
              <a:cxnLst>
                <a:cxn ang="0">
                  <a:pos x="connsiteX0" y="connsiteY0"/>
                </a:cxn>
                <a:cxn ang="0">
                  <a:pos x="connsiteX1" y="connsiteY1"/>
                </a:cxn>
                <a:cxn ang="0">
                  <a:pos x="connsiteX2" y="connsiteY2"/>
                </a:cxn>
                <a:cxn ang="0">
                  <a:pos x="connsiteX3" y="connsiteY3"/>
                </a:cxn>
              </a:cxnLst>
              <a:rect l="l" t="t" r="r" b="b"/>
              <a:pathLst>
                <a:path w="8821578" h="1946617">
                  <a:moveTo>
                    <a:pt x="0" y="293494"/>
                  </a:moveTo>
                  <a:cubicBezTo>
                    <a:pt x="0" y="293494"/>
                    <a:pt x="842867" y="-174850"/>
                    <a:pt x="1917764" y="176051"/>
                  </a:cubicBezTo>
                  <a:cubicBezTo>
                    <a:pt x="3126677" y="570767"/>
                    <a:pt x="4730211" y="2095243"/>
                    <a:pt x="5749766" y="1934842"/>
                  </a:cubicBezTo>
                  <a:cubicBezTo>
                    <a:pt x="6702266" y="1786728"/>
                    <a:pt x="7592663" y="-242097"/>
                    <a:pt x="8821579" y="24032"/>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3" name="任意多边形: 形状 55"/>
            <p:cNvSpPr/>
            <p:nvPr/>
          </p:nvSpPr>
          <p:spPr>
            <a:xfrm>
              <a:off x="1769363" y="2016957"/>
              <a:ext cx="8785955" cy="2002662"/>
            </a:xfrm>
            <a:custGeom>
              <a:avLst/>
              <a:gdLst>
                <a:gd name="connsiteX0" fmla="*/ 0 w 8785955"/>
                <a:gd name="connsiteY0" fmla="*/ 231895 h 2002662"/>
                <a:gd name="connsiteX1" fmla="*/ 1853279 w 8785955"/>
                <a:gd name="connsiteY1" fmla="*/ 162744 h 2002662"/>
                <a:gd name="connsiteX2" fmla="*/ 5731383 w 8785955"/>
                <a:gd name="connsiteY2" fmla="*/ 1991829 h 2002662"/>
                <a:gd name="connsiteX3" fmla="*/ 8785955 w 8785955"/>
                <a:gd name="connsiteY3" fmla="*/ 23393 h 2002662"/>
              </a:gdLst>
              <a:ahLst/>
              <a:cxnLst>
                <a:cxn ang="0">
                  <a:pos x="connsiteX0" y="connsiteY0"/>
                </a:cxn>
                <a:cxn ang="0">
                  <a:pos x="connsiteX1" y="connsiteY1"/>
                </a:cxn>
                <a:cxn ang="0">
                  <a:pos x="connsiteX2" y="connsiteY2"/>
                </a:cxn>
                <a:cxn ang="0">
                  <a:pos x="connsiteX3" y="connsiteY3"/>
                </a:cxn>
              </a:cxnLst>
              <a:rect l="l" t="t" r="r" b="b"/>
              <a:pathLst>
                <a:path w="8785955" h="2002662">
                  <a:moveTo>
                    <a:pt x="0" y="231895"/>
                  </a:moveTo>
                  <a:cubicBezTo>
                    <a:pt x="0" y="231895"/>
                    <a:pt x="787908" y="-199492"/>
                    <a:pt x="1853279" y="162744"/>
                  </a:cubicBezTo>
                  <a:cubicBezTo>
                    <a:pt x="3067431" y="575652"/>
                    <a:pt x="4728305" y="2147754"/>
                    <a:pt x="5731383" y="1991829"/>
                  </a:cubicBezTo>
                  <a:cubicBezTo>
                    <a:pt x="6684074" y="1845144"/>
                    <a:pt x="7557040" y="-242640"/>
                    <a:pt x="8785955" y="2339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4" name="任意多边形: 形状 56"/>
            <p:cNvSpPr/>
            <p:nvPr/>
          </p:nvSpPr>
          <p:spPr>
            <a:xfrm>
              <a:off x="1790700" y="1912397"/>
              <a:ext cx="8750236" cy="2070069"/>
            </a:xfrm>
            <a:custGeom>
              <a:avLst/>
              <a:gdLst>
                <a:gd name="connsiteX0" fmla="*/ 0 w 8750236"/>
                <a:gd name="connsiteY0" fmla="*/ 181578 h 2070069"/>
                <a:gd name="connsiteX1" fmla="*/ 1788700 w 8750236"/>
                <a:gd name="connsiteY1" fmla="*/ 160814 h 2070069"/>
                <a:gd name="connsiteX2" fmla="*/ 5712905 w 8750236"/>
                <a:gd name="connsiteY2" fmla="*/ 2060099 h 2070069"/>
                <a:gd name="connsiteX3" fmla="*/ 8750236 w 8750236"/>
                <a:gd name="connsiteY3" fmla="*/ 34131 h 2070069"/>
              </a:gdLst>
              <a:ahLst/>
              <a:cxnLst>
                <a:cxn ang="0">
                  <a:pos x="connsiteX0" y="connsiteY0"/>
                </a:cxn>
                <a:cxn ang="0">
                  <a:pos x="connsiteX1" y="connsiteY1"/>
                </a:cxn>
                <a:cxn ang="0">
                  <a:pos x="connsiteX2" y="connsiteY2"/>
                </a:cxn>
                <a:cxn ang="0">
                  <a:pos x="connsiteX3" y="connsiteY3"/>
                </a:cxn>
              </a:cxnLst>
              <a:rect l="l" t="t" r="r" b="b"/>
              <a:pathLst>
                <a:path w="8750236" h="2070069">
                  <a:moveTo>
                    <a:pt x="0" y="181578"/>
                  </a:moveTo>
                  <a:cubicBezTo>
                    <a:pt x="0" y="181578"/>
                    <a:pt x="732758" y="-212757"/>
                    <a:pt x="1788700" y="160814"/>
                  </a:cubicBezTo>
                  <a:cubicBezTo>
                    <a:pt x="3007900" y="592106"/>
                    <a:pt x="4726401" y="2211642"/>
                    <a:pt x="5712905" y="2060099"/>
                  </a:cubicBezTo>
                  <a:cubicBezTo>
                    <a:pt x="6665881" y="1914843"/>
                    <a:pt x="7521226" y="-231997"/>
                    <a:pt x="8750236" y="34131"/>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5" name="任意多边形: 形状 57"/>
            <p:cNvSpPr/>
            <p:nvPr/>
          </p:nvSpPr>
          <p:spPr>
            <a:xfrm>
              <a:off x="1812036" y="1788977"/>
              <a:ext cx="8714517" cy="2156395"/>
            </a:xfrm>
            <a:custGeom>
              <a:avLst/>
              <a:gdLst>
                <a:gd name="connsiteX0" fmla="*/ 0 w 8714517"/>
                <a:gd name="connsiteY0" fmla="*/ 150026 h 2156395"/>
                <a:gd name="connsiteX1" fmla="*/ 1724215 w 8714517"/>
                <a:gd name="connsiteY1" fmla="*/ 177649 h 2156395"/>
                <a:gd name="connsiteX2" fmla="*/ 5694522 w 8714517"/>
                <a:gd name="connsiteY2" fmla="*/ 2147229 h 2156395"/>
                <a:gd name="connsiteX3" fmla="*/ 8714518 w 8714517"/>
                <a:gd name="connsiteY3" fmla="*/ 63635 h 2156395"/>
              </a:gdLst>
              <a:ahLst/>
              <a:cxnLst>
                <a:cxn ang="0">
                  <a:pos x="connsiteX0" y="connsiteY0"/>
                </a:cxn>
                <a:cxn ang="0">
                  <a:pos x="connsiteX1" y="connsiteY1"/>
                </a:cxn>
                <a:cxn ang="0">
                  <a:pos x="connsiteX2" y="connsiteY2"/>
                </a:cxn>
                <a:cxn ang="0">
                  <a:pos x="connsiteX3" y="connsiteY3"/>
                </a:cxn>
              </a:cxnLst>
              <a:rect l="l" t="t" r="r" b="b"/>
              <a:pathLst>
                <a:path w="8714517" h="2156395">
                  <a:moveTo>
                    <a:pt x="0" y="150026"/>
                  </a:moveTo>
                  <a:cubicBezTo>
                    <a:pt x="0" y="150026"/>
                    <a:pt x="676942" y="-205256"/>
                    <a:pt x="1724215" y="177649"/>
                  </a:cubicBezTo>
                  <a:cubicBezTo>
                    <a:pt x="2947607" y="629705"/>
                    <a:pt x="4724495" y="2294295"/>
                    <a:pt x="5694522" y="2147229"/>
                  </a:cubicBezTo>
                  <a:cubicBezTo>
                    <a:pt x="6647688" y="2003306"/>
                    <a:pt x="7485507" y="-202399"/>
                    <a:pt x="8714518" y="6363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6" name="任意多边形: 形状 58"/>
            <p:cNvSpPr/>
            <p:nvPr/>
          </p:nvSpPr>
          <p:spPr>
            <a:xfrm>
              <a:off x="1833276" y="1662116"/>
              <a:ext cx="8678894" cy="2246283"/>
            </a:xfrm>
            <a:custGeom>
              <a:avLst/>
              <a:gdLst>
                <a:gd name="connsiteX0" fmla="*/ 0 w 8678894"/>
                <a:gd name="connsiteY0" fmla="*/ 122011 h 2246283"/>
                <a:gd name="connsiteX1" fmla="*/ 1659731 w 8678894"/>
                <a:gd name="connsiteY1" fmla="*/ 198021 h 2246283"/>
                <a:gd name="connsiteX2" fmla="*/ 5676138 w 8678894"/>
                <a:gd name="connsiteY2" fmla="*/ 2237895 h 2246283"/>
                <a:gd name="connsiteX3" fmla="*/ 8678894 w 8678894"/>
                <a:gd name="connsiteY3" fmla="*/ 96675 h 2246283"/>
              </a:gdLst>
              <a:ahLst/>
              <a:cxnLst>
                <a:cxn ang="0">
                  <a:pos x="connsiteX0" y="connsiteY0"/>
                </a:cxn>
                <a:cxn ang="0">
                  <a:pos x="connsiteX1" y="connsiteY1"/>
                </a:cxn>
                <a:cxn ang="0">
                  <a:pos x="connsiteX2" y="connsiteY2"/>
                </a:cxn>
                <a:cxn ang="0">
                  <a:pos x="connsiteX3" y="connsiteY3"/>
                </a:cxn>
              </a:cxnLst>
              <a:rect l="l" t="t" r="r" b="b"/>
              <a:pathLst>
                <a:path w="8678894" h="2246283">
                  <a:moveTo>
                    <a:pt x="0" y="122011"/>
                  </a:moveTo>
                  <a:cubicBezTo>
                    <a:pt x="0" y="122011"/>
                    <a:pt x="622268" y="-197743"/>
                    <a:pt x="1659731" y="198021"/>
                  </a:cubicBezTo>
                  <a:cubicBezTo>
                    <a:pt x="2888742" y="666746"/>
                    <a:pt x="4722686" y="2380389"/>
                    <a:pt x="5676138" y="2237895"/>
                  </a:cubicBezTo>
                  <a:cubicBezTo>
                    <a:pt x="6629495" y="2095401"/>
                    <a:pt x="7449884" y="-169359"/>
                    <a:pt x="8678894" y="9667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grpSp>
      <p:grpSp>
        <p:nvGrpSpPr>
          <p:cNvPr id="27" name="组合 108"/>
          <p:cNvGrpSpPr/>
          <p:nvPr/>
        </p:nvGrpSpPr>
        <p:grpSpPr>
          <a:xfrm>
            <a:off x="8750221" y="5337925"/>
            <a:ext cx="3001231" cy="923425"/>
            <a:chOff x="9730702" y="211219"/>
            <a:chExt cx="2374282" cy="701101"/>
          </a:xfrm>
        </p:grpSpPr>
        <p:pic>
          <p:nvPicPr>
            <p:cNvPr id="28" name="图片 109"/>
            <p:cNvPicPr>
              <a:picLocks noChangeAspect="1"/>
            </p:cNvPicPr>
            <p:nvPr userDrawn="1"/>
          </p:nvPicPr>
          <p:blipFill>
            <a:blip r:embed="rId3" cstate="screen">
              <a:lum bright="70000" contrast="-70000"/>
              <a:extLst>
                <a:ext uri="{BEBA8EAE-BF5A-486C-A8C5-ECC9F3942E4B}">
                  <a14:imgProps xmlns:a14="http://schemas.microsoft.com/office/drawing/2010/main">
                    <a14:imgLayer r:embed="rId4">
                      <a14:imgEffect>
                        <a14:brightnessContrast bright="12000" contrast="-40000"/>
                      </a14:imgEffect>
                      <a14:imgEffect>
                        <a14:saturation sat="0"/>
                      </a14:imgEffect>
                      <a14:imgEffect>
                        <a14:sharpenSoften amount="-50000"/>
                      </a14:imgEffect>
                    </a14:imgLayer>
                  </a14:imgProps>
                </a:ext>
              </a:extLst>
            </a:blip>
            <a:stretch>
              <a:fillRect/>
            </a:stretch>
          </p:blipFill>
          <p:spPr>
            <a:xfrm>
              <a:off x="9730702" y="211219"/>
              <a:ext cx="665681" cy="665680"/>
            </a:xfrm>
            <a:prstGeom prst="rect">
              <a:avLst/>
            </a:prstGeom>
          </p:spPr>
        </p:pic>
        <p:pic>
          <p:nvPicPr>
            <p:cNvPr id="29" name="图片 110"/>
            <p:cNvPicPr>
              <a:picLocks noChangeAspect="1"/>
            </p:cNvPicPr>
            <p:nvPr/>
          </p:nvPicPr>
          <p:blipFill rotWithShape="1">
            <a:blip r:embed="rId5" cstate="screen">
              <a:biLevel thresh="25000"/>
            </a:blip>
            <a:srcRect/>
            <a:stretch>
              <a:fillRect/>
            </a:stretch>
          </p:blipFill>
          <p:spPr>
            <a:xfrm>
              <a:off x="10483399" y="211219"/>
              <a:ext cx="1621585" cy="701101"/>
            </a:xfrm>
            <a:prstGeom prst="rect">
              <a:avLst/>
            </a:prstGeom>
          </p:spPr>
        </p:pic>
      </p:grpSp>
      <p:sp>
        <p:nvSpPr>
          <p:cNvPr id="30" name="文本框 115"/>
          <p:cNvSpPr txBox="1"/>
          <p:nvPr/>
        </p:nvSpPr>
        <p:spPr>
          <a:xfrm>
            <a:off x="604122" y="3323471"/>
            <a:ext cx="11652250" cy="1190582"/>
          </a:xfrm>
          <a:prstGeom prst="rect">
            <a:avLst/>
          </a:prstGeom>
          <a:noFill/>
        </p:spPr>
        <p:txBody>
          <a:bodyPr wrap="square">
            <a:spAutoFit/>
          </a:bodyPr>
          <a:lstStyle/>
          <a:p>
            <a:pPr lvl="0">
              <a:lnSpc>
                <a:spcPct val="150000"/>
              </a:lnSpc>
              <a:defRPr sz="1800">
                <a:solidFill>
                  <a:schemeClr val="tx1">
                    <a:alpha val="100000"/>
                  </a:schemeClr>
                </a:solidFill>
                <a:latin typeface="Arial" panose="020B0604020202020204"/>
                <a:ea typeface="微软雅黑" panose="020B0503020204020204" charset="-122"/>
                <a:cs typeface="+mn-cs"/>
              </a:defRPr>
            </a:pPr>
            <a:r>
              <a:rPr lang="zh-CN" altLang="en-US" sz="5400" b="1" dirty="0">
                <a:solidFill>
                  <a:srgbClr val="FFFFFF">
                    <a:alpha val="100000"/>
                  </a:srgbClr>
                </a:solidFill>
                <a:effectLst>
                  <a:outerShdw blurRad="38100" dist="38100" dir="2700000" algn="tl">
                    <a:srgbClr val="000000">
                      <a:alpha val="43137"/>
                    </a:srgbClr>
                  </a:outerShdw>
                </a:effectLst>
                <a:latin typeface="Arial" panose="020B0604020202020204"/>
                <a:ea typeface="微软雅黑" panose="020B0503020204020204" charset="-122"/>
                <a:cs typeface="微软雅黑" panose="020B0503020204020204" charset="-122"/>
                <a:sym typeface="Arial" panose="020B0604020202020204"/>
              </a:rPr>
              <a:t>电力系统分析与控制</a:t>
            </a:r>
            <a:r>
              <a:rPr lang="en-US" altLang="zh-CN" sz="5400" b="1" dirty="0">
                <a:solidFill>
                  <a:srgbClr val="FFFFFF">
                    <a:alpha val="100000"/>
                  </a:srgbClr>
                </a:solidFill>
                <a:effectLst>
                  <a:outerShdw blurRad="38100" dist="38100" dir="2700000" algn="tl">
                    <a:srgbClr val="000000">
                      <a:alpha val="43137"/>
                    </a:srgbClr>
                  </a:outerShdw>
                </a:effectLst>
                <a:latin typeface="Arial" panose="020B0604020202020204"/>
                <a:ea typeface="微软雅黑" panose="020B0503020204020204" charset="-122"/>
                <a:cs typeface="微软雅黑" panose="020B0503020204020204" charset="-122"/>
                <a:sym typeface="Arial" panose="020B0604020202020204"/>
              </a:rPr>
              <a:t>-</a:t>
            </a:r>
            <a:r>
              <a:rPr lang="zh-CN" altLang="en-US" sz="5400" b="1" dirty="0">
                <a:solidFill>
                  <a:srgbClr val="FFFFFF">
                    <a:alpha val="100000"/>
                  </a:srgbClr>
                </a:solidFill>
                <a:effectLst>
                  <a:outerShdw blurRad="38100" dist="38100" dir="2700000" algn="tl">
                    <a:srgbClr val="000000">
                      <a:alpha val="43137"/>
                    </a:srgbClr>
                  </a:outerShdw>
                </a:effectLst>
                <a:latin typeface="Arial" panose="020B0604020202020204"/>
                <a:ea typeface="微软雅黑" panose="020B0503020204020204" charset="-122"/>
                <a:cs typeface="微软雅黑" panose="020B0503020204020204" charset="-122"/>
                <a:sym typeface="Arial" panose="020B0604020202020204"/>
              </a:rPr>
              <a:t>稳态</a:t>
            </a:r>
            <a:r>
              <a:rPr lang="zh-CN" altLang="en-US" sz="5400" b="1" i="0" u="none" strike="noStrike" dirty="0">
                <a:solidFill>
                  <a:srgbClr val="FFFFFF">
                    <a:alpha val="100000"/>
                  </a:srgbClr>
                </a:solidFill>
                <a:effectLst>
                  <a:outerShdw blurRad="38100" dist="38100" dir="2700000" algn="tl">
                    <a:srgbClr val="000000">
                      <a:alpha val="43137"/>
                    </a:srgbClr>
                  </a:outerShdw>
                </a:effectLst>
                <a:latin typeface="Arial" panose="020B0604020202020204"/>
                <a:ea typeface="微软雅黑" panose="020B0503020204020204" charset="-122"/>
                <a:cs typeface="微软雅黑" panose="020B0503020204020204" charset="-122"/>
                <a:sym typeface="Arial" panose="020B0604020202020204"/>
              </a:rPr>
              <a:t>大作业</a:t>
            </a:r>
            <a:endParaRPr dirty="0"/>
          </a:p>
        </p:txBody>
      </p:sp>
      <p:cxnSp>
        <p:nvCxnSpPr>
          <p:cNvPr id="31" name="直接连接符 116"/>
          <p:cNvCxnSpPr/>
          <p:nvPr/>
        </p:nvCxnSpPr>
        <p:spPr>
          <a:xfrm>
            <a:off x="677309" y="4645347"/>
            <a:ext cx="7197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灯片编号占位符 2"/>
          <p:cNvSpPr>
            <a:spLocks noGrp="1"/>
          </p:cNvSpPr>
          <p:nvPr>
            <p:ph type="sldNum" sz="quarter" idx="12"/>
          </p:nvPr>
        </p:nvSpPr>
        <p:spPr/>
        <p:txBody>
          <a:bodyPr/>
          <a:lstStyle/>
          <a:p>
            <a:fld id="{045CC601-7129-4E41-8F55-52C3B7702D05}" type="slidenum">
              <a:rPr/>
              <a:t>1</a:t>
            </a:fld>
            <a:endParaRPr lang="zh-CN" altLang="en-US" dirty="0"/>
          </a:p>
        </p:txBody>
      </p:sp>
      <p:sp>
        <p:nvSpPr>
          <p:cNvPr id="33" name="矩形 33"/>
          <p:cNvSpPr/>
          <p:nvPr/>
        </p:nvSpPr>
        <p:spPr>
          <a:xfrm>
            <a:off x="562406" y="4841027"/>
            <a:ext cx="3517900" cy="520700"/>
          </a:xfrm>
          <a:prstGeom prst="rect">
            <a:avLst/>
          </a:prstGeom>
          <a:noFill/>
        </p:spPr>
        <p:txBody>
          <a:bodyPr wrap="square">
            <a:spAutoFit/>
          </a:bodyPr>
          <a:lstStyle/>
          <a:p>
            <a:endParaRPr sz="2800">
              <a:solidFill>
                <a:schemeClr val="bg1">
                  <a:alpha val="100000"/>
                </a:schemeClr>
              </a:solidFill>
              <a:effectLst>
                <a:outerShdw blurRad="38100" dist="38100" dir="2700000" algn="tl">
                  <a:srgbClr val="000000">
                    <a:alpha val="43137"/>
                  </a:srgbClr>
                </a:outerShdw>
              </a:effectLst>
              <a:latin typeface="华文楷体"/>
              <a:ea typeface="华文楷体"/>
              <a:cs typeface="+mn-cs"/>
            </a:endParaRPr>
          </a:p>
        </p:txBody>
      </p:sp>
      <p:sp>
        <p:nvSpPr>
          <p:cNvPr id="34" name="文本框 115"/>
          <p:cNvSpPr txBox="1"/>
          <p:nvPr/>
        </p:nvSpPr>
        <p:spPr>
          <a:xfrm>
            <a:off x="677309" y="4900732"/>
            <a:ext cx="11652250" cy="743152"/>
          </a:xfrm>
          <a:prstGeom prst="rect">
            <a:avLst/>
          </a:prstGeom>
          <a:noFill/>
        </p:spPr>
        <p:txBody>
          <a:bodyPr wrap="square">
            <a:spAutoFit/>
          </a:bodyPr>
          <a:lstStyle/>
          <a:p>
            <a:pPr lvl="0">
              <a:lnSpc>
                <a:spcPct val="150000"/>
              </a:lnSpc>
              <a:defRPr sz="1800">
                <a:solidFill>
                  <a:schemeClr val="tx1">
                    <a:alpha val="100000"/>
                  </a:schemeClr>
                </a:solidFill>
                <a:latin typeface="Arial" panose="020B0604020202020204"/>
                <a:ea typeface="微软雅黑" panose="020B0503020204020204" charset="-122"/>
                <a:cs typeface="+mn-cs"/>
              </a:defRPr>
            </a:pPr>
            <a:r>
              <a:rPr lang="zh-CN" altLang="en-US" sz="3200" b="1" i="0" u="none" strike="noStrike" dirty="0">
                <a:solidFill>
                  <a:srgbClr val="FFFFFF">
                    <a:alpha val="100000"/>
                  </a:srgbClr>
                </a:solidFill>
                <a:effectLst>
                  <a:outerShdw blurRad="38100" dist="38100" dir="2700000" algn="tl">
                    <a:srgbClr val="000000">
                      <a:alpha val="43137"/>
                    </a:srgbClr>
                  </a:outerShdw>
                </a:effectLst>
                <a:latin typeface="Arial" panose="020B0604020202020204"/>
                <a:ea typeface="微软雅黑" panose="020B0503020204020204" charset="-122"/>
                <a:cs typeface="微软雅黑" panose="020B0503020204020204" charset="-122"/>
                <a:sym typeface="Arial" panose="020B0604020202020204"/>
              </a:rPr>
              <a:t>玄松元 </a:t>
            </a:r>
            <a:r>
              <a:rPr lang="zh-CN" altLang="zh-MO" sz="3200" b="1" dirty="0">
                <a:solidFill>
                  <a:srgbClr val="FFFFFF">
                    <a:alpha val="100000"/>
                  </a:srgbClr>
                </a:solidFill>
                <a:effectLst>
                  <a:outerShdw blurRad="38100" dist="38100" dir="2700000" algn="tl">
                    <a:srgbClr val="000000">
                      <a:alpha val="43137"/>
                    </a:srgbClr>
                  </a:outerShdw>
                </a:effectLst>
                <a:latin typeface="Arial" panose="020B0604020202020204"/>
                <a:ea typeface="微软雅黑" panose="020B0503020204020204" charset="-122"/>
                <a:cs typeface="微软雅黑" panose="020B0503020204020204" charset="-122"/>
                <a:sym typeface="Arial" panose="020B0604020202020204"/>
              </a:rPr>
              <a:t>吴晨聪</a:t>
            </a:r>
            <a:r>
              <a:rPr lang="en-US" altLang="zh-CN" sz="3200" b="1" dirty="0">
                <a:solidFill>
                  <a:srgbClr val="FFFFFF">
                    <a:alpha val="100000"/>
                  </a:srgbClr>
                </a:solidFill>
                <a:effectLst>
                  <a:outerShdw blurRad="38100" dist="38100" dir="2700000" algn="tl">
                    <a:srgbClr val="000000">
                      <a:alpha val="43137"/>
                    </a:srgbClr>
                  </a:outerShdw>
                </a:effectLst>
                <a:latin typeface="Arial" panose="020B0604020202020204"/>
                <a:ea typeface="微软雅黑" panose="020B0503020204020204" charset="-122"/>
                <a:cs typeface="微软雅黑" panose="020B0503020204020204" charset="-122"/>
                <a:sym typeface="Arial" panose="020B0604020202020204"/>
              </a:rPr>
              <a:t> </a:t>
            </a:r>
            <a:r>
              <a:rPr lang="zh-CN" altLang="en-US" sz="3200" b="1" i="0" u="none" strike="noStrike" dirty="0">
                <a:solidFill>
                  <a:srgbClr val="FFFFFF">
                    <a:alpha val="100000"/>
                  </a:srgbClr>
                </a:solidFill>
                <a:effectLst>
                  <a:outerShdw blurRad="38100" dist="38100" dir="2700000" algn="tl">
                    <a:srgbClr val="000000">
                      <a:alpha val="43137"/>
                    </a:srgbClr>
                  </a:outerShdw>
                </a:effectLst>
                <a:latin typeface="Arial" panose="020B0604020202020204"/>
                <a:ea typeface="微软雅黑" panose="020B0503020204020204" charset="-122"/>
                <a:cs typeface="微软雅黑" panose="020B0503020204020204" charset="-122"/>
                <a:sym typeface="Arial" panose="020B0604020202020204"/>
              </a:rPr>
              <a:t>代泽昊</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(2)</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：机组组合</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10</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3773414" y="1812039"/>
            <a:ext cx="4384049" cy="50957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探究启停约束对系统运行状态的影响</a:t>
            </a:r>
            <a:endParaRPr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13" name="矩形: 圆角 25"/>
          <p:cNvSpPr/>
          <p:nvPr/>
        </p:nvSpPr>
        <p:spPr>
          <a:xfrm>
            <a:off x="3005157" y="1252715"/>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314" name="矩形: 圆角 25"/>
          <p:cNvSpPr/>
          <p:nvPr/>
        </p:nvSpPr>
        <p:spPr>
          <a:xfrm>
            <a:off x="5037331"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sz="1800">
                <a:solidFill>
                  <a:schemeClr val="tx1">
                    <a:alpha val="100000"/>
                  </a:schemeClr>
                </a:solidFill>
                <a:latin typeface="Arial" panose="020B0604020202020204"/>
                <a:ea typeface="微软雅黑" panose="020B0503020204020204" charset="-122"/>
                <a:cs typeface="+mn-cs"/>
              </a:defRPr>
            </a:pPr>
            <a:r>
              <a:rPr lang="zh-CN" altLang="en-US" sz="18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lang="zh-CN" altLang="en-US" dirty="0"/>
          </a:p>
        </p:txBody>
      </p:sp>
      <p:sp>
        <p:nvSpPr>
          <p:cNvPr id="315" name="矩形: 圆角 25"/>
          <p:cNvSpPr/>
          <p:nvPr/>
        </p:nvSpPr>
        <p:spPr>
          <a:xfrm>
            <a:off x="7069505"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爬坡约束影响</a:t>
            </a:r>
            <a:endParaRPr dirty="0"/>
          </a:p>
        </p:txBody>
      </p:sp>
      <p:sp>
        <p:nvSpPr>
          <p:cNvPr id="3" name="文字方塊 2"/>
          <p:cNvSpPr txBox="1"/>
          <p:nvPr/>
        </p:nvSpPr>
        <p:spPr>
          <a:xfrm>
            <a:off x="6935774" y="3150432"/>
            <a:ext cx="4780010" cy="14813280"/>
          </a:xfrm>
        </p:spPr>
        <p:txBody>
          <a:bodyPr wrap="square">
            <a:spAutoFit/>
          </a:bodyPr>
          <a:lstStyle/>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将开机和关停爬坡限度改为</a:t>
            </a:r>
            <a:r>
              <a:rPr lang="en-US" altLang="zh-CN" sz="2400" i="0" u="none" strike="noStrike" dirty="0">
                <a:solidFill>
                  <a:srgbClr val="FF0000"/>
                </a:solidFill>
                <a:latin typeface="微软雅黑" panose="020B0503020204020204" charset="-122"/>
                <a:ea typeface="微软雅黑" panose="020B0503020204020204" charset="-122"/>
                <a:cs typeface="+mn-cs"/>
              </a:rPr>
              <a:t>0.2</a:t>
            </a:r>
            <a:r>
              <a:rPr lang="zh-CN" altLang="en-US" sz="2400" i="0" u="none" strike="noStrike" dirty="0">
                <a:solidFill>
                  <a:srgbClr val="FF0000"/>
                </a:solidFill>
                <a:latin typeface="微软雅黑" panose="020B0503020204020204" charset="-122"/>
                <a:ea typeface="微软雅黑" panose="020B0503020204020204" charset="-122"/>
                <a:cs typeface="+mn-cs"/>
              </a:rPr>
              <a:t>倍</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最大出力，爬坡能力大幅下降，引起成本上升。</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dirty="0">
              <a:solidFill>
                <a:schemeClr val="tx1">
                  <a:alpha val="100000"/>
                </a:schemeClr>
              </a:solidFill>
              <a:latin typeface="微软雅黑" panose="020B0503020204020204" charset="-122"/>
              <a:ea typeface="微软雅黑" panose="020B0503020204020204" charset="-122"/>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dirty="0">
              <a:solidFill>
                <a:schemeClr val="tx1">
                  <a:alpha val="100000"/>
                </a:schemeClr>
              </a:solidFill>
              <a:latin typeface="微软雅黑" panose="020B0503020204020204" charset="-122"/>
              <a:ea typeface="微软雅黑" panose="020B0503020204020204" charset="-122"/>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dirty="0">
              <a:solidFill>
                <a:schemeClr val="tx1">
                  <a:alpha val="100000"/>
                </a:schemeClr>
              </a:solidFill>
              <a:latin typeface="微软雅黑" panose="020B0503020204020204" charset="-122"/>
              <a:ea typeface="微软雅黑" panose="020B0503020204020204" charset="-122"/>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将开机和关停爬坡限度改为</a:t>
            </a:r>
            <a:r>
              <a:rPr lang="en-US" altLang="zh-CN" sz="2400" i="0" u="none" strike="noStrike" dirty="0">
                <a:solidFill>
                  <a:srgbClr val="FF0000"/>
                </a:solidFill>
                <a:latin typeface="微软雅黑" panose="020B0503020204020204" charset="-122"/>
                <a:ea typeface="微软雅黑" panose="020B0503020204020204" charset="-122"/>
                <a:cs typeface="+mn-cs"/>
              </a:rPr>
              <a:t>0.4</a:t>
            </a:r>
            <a:r>
              <a:rPr lang="zh-CN" altLang="en-US" sz="2400" i="0" u="none" strike="noStrike" dirty="0">
                <a:solidFill>
                  <a:srgbClr val="FF0000"/>
                </a:solidFill>
                <a:latin typeface="微软雅黑" panose="020B0503020204020204" charset="-122"/>
                <a:ea typeface="微软雅黑" panose="020B0503020204020204" charset="-122"/>
                <a:cs typeface="+mn-cs"/>
              </a:rPr>
              <a:t>倍</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最大出力，爬坡能力增强，成本没法生变化。</a:t>
            </a: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dirty="0"/>
          </a:p>
        </p:txBody>
      </p:sp>
      <p:sp>
        <p:nvSpPr>
          <p:cNvPr id="4" name="矩形: 圆角 25"/>
          <p:cNvSpPr/>
          <p:nvPr/>
        </p:nvSpPr>
        <p:spPr>
          <a:xfrm>
            <a:off x="7069504" y="125243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约束影响</a:t>
            </a:r>
          </a:p>
        </p:txBody>
      </p:sp>
      <p:sp>
        <p:nvSpPr>
          <p:cNvPr id="5" name="矩形: 圆角 25"/>
          <p:cNvSpPr/>
          <p:nvPr/>
        </p:nvSpPr>
        <p:spPr>
          <a:xfrm>
            <a:off x="3005157"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sp>
        <p:nvSpPr>
          <p:cNvPr id="11" name="文字方塊 10"/>
          <p:cNvSpPr txBox="1"/>
          <p:nvPr/>
        </p:nvSpPr>
        <p:spPr>
          <a:xfrm>
            <a:off x="2630856" y="2629884"/>
            <a:ext cx="142239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启停约束</a:t>
            </a:r>
            <a:endParaRPr lang="zh-MO" altLang="en-US" sz="2400" dirty="0"/>
          </a:p>
        </p:txBody>
      </p:sp>
      <p:pic>
        <p:nvPicPr>
          <p:cNvPr id="8" name="圖片 7"/>
          <p:cNvPicPr>
            <a:picLocks noChangeAspect="1"/>
          </p:cNvPicPr>
          <p:nvPr/>
        </p:nvPicPr>
        <p:blipFill>
          <a:blip r:embed="rId7"/>
          <a:stretch>
            <a:fillRect/>
          </a:stretch>
        </p:blipFill>
        <p:spPr>
          <a:xfrm>
            <a:off x="218730" y="3196730"/>
            <a:ext cx="6541657" cy="985533"/>
          </a:xfrm>
          <a:prstGeom prst="rect">
            <a:avLst/>
          </a:prstGeom>
        </p:spPr>
      </p:pic>
      <p:pic>
        <p:nvPicPr>
          <p:cNvPr id="12" name="圖片 11"/>
          <p:cNvPicPr>
            <a:picLocks noChangeAspect="1"/>
          </p:cNvPicPr>
          <p:nvPr/>
        </p:nvPicPr>
        <p:blipFill>
          <a:blip r:embed="rId8"/>
          <a:stretch>
            <a:fillRect/>
          </a:stretch>
        </p:blipFill>
        <p:spPr>
          <a:xfrm>
            <a:off x="218730" y="4597483"/>
            <a:ext cx="6604546" cy="101129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(2)</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：机组组合</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11</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3773414" y="1812039"/>
            <a:ext cx="4384049" cy="50957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探究启停约束对系统运行状态的影响</a:t>
            </a:r>
            <a:endParaRPr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13" name="矩形: 圆角 25"/>
          <p:cNvSpPr/>
          <p:nvPr/>
        </p:nvSpPr>
        <p:spPr>
          <a:xfrm>
            <a:off x="3005157" y="1252715"/>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314" name="矩形: 圆角 25"/>
          <p:cNvSpPr/>
          <p:nvPr/>
        </p:nvSpPr>
        <p:spPr>
          <a:xfrm>
            <a:off x="5037331"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sz="1800">
                <a:solidFill>
                  <a:schemeClr val="tx1">
                    <a:alpha val="100000"/>
                  </a:schemeClr>
                </a:solidFill>
                <a:latin typeface="Arial" panose="020B0604020202020204"/>
                <a:ea typeface="微软雅黑" panose="020B0503020204020204" charset="-122"/>
                <a:cs typeface="+mn-cs"/>
              </a:defRPr>
            </a:pPr>
            <a:r>
              <a:rPr lang="zh-CN" altLang="en-US" sz="18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lang="zh-CN" altLang="en-US" dirty="0"/>
          </a:p>
        </p:txBody>
      </p:sp>
      <p:sp>
        <p:nvSpPr>
          <p:cNvPr id="315" name="矩形: 圆角 25"/>
          <p:cNvSpPr/>
          <p:nvPr/>
        </p:nvSpPr>
        <p:spPr>
          <a:xfrm>
            <a:off x="7069505"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爬坡约束影响</a:t>
            </a:r>
            <a:endParaRPr dirty="0"/>
          </a:p>
        </p:txBody>
      </p:sp>
      <p:sp>
        <p:nvSpPr>
          <p:cNvPr id="3" name="文字方塊 2"/>
          <p:cNvSpPr txBox="1"/>
          <p:nvPr/>
        </p:nvSpPr>
        <p:spPr>
          <a:xfrm>
            <a:off x="7365608" y="3358776"/>
            <a:ext cx="4780010" cy="17556480"/>
          </a:xfrm>
        </p:spPr>
        <p:txBody>
          <a:bodyPr wrap="square">
            <a:spAutoFit/>
          </a:bodyPr>
          <a:lstStyle/>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在</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T=20</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时的各机组启停时间是符合要求的。但将</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T</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升高到</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75</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时，发现出现了不符合启停时间的约束。如图</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11</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所示，第</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32</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号节点上的发电机于</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T=30</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时刻开启，于</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T=86</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时刻停机，其中间隔时间要小于要求的</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75</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a:t>
            </a:r>
            <a:endParaRPr lang="en-US" altLang="zh-CN" dirty="0">
              <a:solidFill>
                <a:schemeClr val="tx1">
                  <a:alpha val="100000"/>
                </a:schemeClr>
              </a:solidFill>
              <a:latin typeface="微软雅黑" panose="020B0503020204020204" charset="-122"/>
              <a:ea typeface="微软雅黑" panose="020B0503020204020204" charset="-122"/>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dirty="0">
              <a:solidFill>
                <a:schemeClr val="tx1">
                  <a:alpha val="100000"/>
                </a:schemeClr>
              </a:solidFill>
              <a:latin typeface="微软雅黑" panose="020B0503020204020204" charset="-122"/>
              <a:ea typeface="微软雅黑" panose="020B0503020204020204" charset="-122"/>
            </a:endParaRPr>
          </a:p>
          <a:p>
            <a:pPr marL="285750" indent="-285750">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课件上关于机组最小持续开停机时间约束的表达形式</a:t>
            </a:r>
            <a:r>
              <a:rPr lang="zh-CN" altLang="en-US" sz="2400" b="0" i="0" u="none" strike="noStrike" dirty="0">
                <a:solidFill>
                  <a:srgbClr val="FF0000"/>
                </a:solidFill>
                <a:latin typeface="微软雅黑" panose="020B0503020204020204" charset="-122"/>
                <a:ea typeface="微软雅黑" panose="020B0503020204020204" charset="-122"/>
                <a:cs typeface="+mn-cs"/>
              </a:rPr>
              <a:t>存在漏洞</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a:t>
            </a:r>
            <a:endParaRPr lang="en-US" altLang="zh-CN" dirty="0">
              <a:solidFill>
                <a:schemeClr val="tx1">
                  <a:alpha val="100000"/>
                </a:schemeClr>
              </a:solidFill>
              <a:latin typeface="微软雅黑" panose="020B0503020204020204" charset="-122"/>
              <a:ea typeface="微软雅黑" panose="020B0503020204020204" charset="-122"/>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dirty="0"/>
          </a:p>
        </p:txBody>
      </p:sp>
      <p:sp>
        <p:nvSpPr>
          <p:cNvPr id="4" name="矩形: 圆角 25"/>
          <p:cNvSpPr/>
          <p:nvPr/>
        </p:nvSpPr>
        <p:spPr>
          <a:xfrm>
            <a:off x="7069504" y="125243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约束影响</a:t>
            </a:r>
          </a:p>
        </p:txBody>
      </p:sp>
      <p:sp>
        <p:nvSpPr>
          <p:cNvPr id="5" name="矩形: 圆角 25"/>
          <p:cNvSpPr/>
          <p:nvPr/>
        </p:nvSpPr>
        <p:spPr>
          <a:xfrm>
            <a:off x="3005157"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sp>
        <p:nvSpPr>
          <p:cNvPr id="11" name="文字方塊 10"/>
          <p:cNvSpPr txBox="1"/>
          <p:nvPr/>
        </p:nvSpPr>
        <p:spPr>
          <a:xfrm>
            <a:off x="2979452" y="2630687"/>
            <a:ext cx="142239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启停约束</a:t>
            </a:r>
            <a:endParaRPr lang="zh-MO" altLang="en-US" sz="2400" dirty="0"/>
          </a:p>
        </p:txBody>
      </p:sp>
      <p:pic>
        <p:nvPicPr>
          <p:cNvPr id="16" name="圖片 15"/>
          <p:cNvPicPr>
            <a:picLocks noChangeAspect="1"/>
          </p:cNvPicPr>
          <p:nvPr/>
        </p:nvPicPr>
        <p:blipFill>
          <a:blip r:embed="rId7"/>
          <a:stretch>
            <a:fillRect/>
          </a:stretch>
        </p:blipFill>
        <p:spPr>
          <a:xfrm>
            <a:off x="3509481" y="3150223"/>
            <a:ext cx="3861652" cy="2985299"/>
          </a:xfrm>
          <a:prstGeom prst="rect">
            <a:avLst/>
          </a:prstGeom>
        </p:spPr>
      </p:pic>
      <p:pic>
        <p:nvPicPr>
          <p:cNvPr id="14" name="圖片 13"/>
          <p:cNvPicPr>
            <a:picLocks noChangeAspect="1"/>
          </p:cNvPicPr>
          <p:nvPr/>
        </p:nvPicPr>
        <p:blipFill>
          <a:blip r:embed="rId8"/>
          <a:stretch>
            <a:fillRect/>
          </a:stretch>
        </p:blipFill>
        <p:spPr>
          <a:xfrm>
            <a:off x="-73837" y="3220996"/>
            <a:ext cx="3764485" cy="298626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(2)</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：机组组合</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12</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3773414" y="1812039"/>
            <a:ext cx="4384049" cy="50957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探究启停约束对系统运行状态的影响</a:t>
            </a:r>
            <a:endParaRPr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13" name="矩形: 圆角 25"/>
          <p:cNvSpPr/>
          <p:nvPr/>
        </p:nvSpPr>
        <p:spPr>
          <a:xfrm>
            <a:off x="3005157" y="1252715"/>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314" name="矩形: 圆角 25"/>
          <p:cNvSpPr/>
          <p:nvPr/>
        </p:nvSpPr>
        <p:spPr>
          <a:xfrm>
            <a:off x="5037331"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sz="1800">
                <a:solidFill>
                  <a:schemeClr val="tx1">
                    <a:alpha val="100000"/>
                  </a:schemeClr>
                </a:solidFill>
                <a:latin typeface="Arial" panose="020B0604020202020204"/>
                <a:ea typeface="微软雅黑" panose="020B0503020204020204" charset="-122"/>
                <a:cs typeface="+mn-cs"/>
              </a:defRPr>
            </a:pPr>
            <a:r>
              <a:rPr lang="zh-CN" altLang="en-US" sz="18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lang="zh-CN" altLang="en-US" dirty="0"/>
          </a:p>
        </p:txBody>
      </p:sp>
      <p:sp>
        <p:nvSpPr>
          <p:cNvPr id="315" name="矩形: 圆角 25"/>
          <p:cNvSpPr/>
          <p:nvPr/>
        </p:nvSpPr>
        <p:spPr>
          <a:xfrm>
            <a:off x="7069505"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爬坡约束影响</a:t>
            </a:r>
            <a:endParaRPr dirty="0"/>
          </a:p>
        </p:txBody>
      </p:sp>
      <p:sp>
        <p:nvSpPr>
          <p:cNvPr id="3" name="文字方塊 2"/>
          <p:cNvSpPr txBox="1"/>
          <p:nvPr/>
        </p:nvSpPr>
        <p:spPr>
          <a:xfrm>
            <a:off x="7815459" y="3092352"/>
            <a:ext cx="4330159" cy="25786080"/>
          </a:xfrm>
        </p:spPr>
        <p:txBody>
          <a:bodyPr wrap="square">
            <a:spAutoFit/>
          </a:bodyPr>
          <a:lstStyle/>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将原有的最小关停机的限制条件稍作改进</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a:t>
            </a: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dirty="0">
              <a:solidFill>
                <a:schemeClr val="tx1">
                  <a:alpha val="100000"/>
                </a:schemeClr>
              </a:solidFill>
              <a:latin typeface="微软雅黑" panose="020B0503020204020204" charset="-122"/>
              <a:ea typeface="微软雅黑" panose="020B0503020204020204" charset="-122"/>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dirty="0">
              <a:solidFill>
                <a:schemeClr val="tx1">
                  <a:alpha val="100000"/>
                </a:schemeClr>
              </a:solidFill>
              <a:latin typeface="微软雅黑" panose="020B0503020204020204" charset="-122"/>
              <a:ea typeface="微软雅黑" panose="020B0503020204020204" charset="-122"/>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dirty="0">
              <a:solidFill>
                <a:schemeClr val="tx1">
                  <a:alpha val="100000"/>
                </a:schemeClr>
              </a:solidFill>
              <a:latin typeface="微软雅黑" panose="020B0503020204020204" charset="-122"/>
              <a:ea typeface="微软雅黑" panose="020B0503020204020204" charset="-122"/>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dirty="0">
              <a:solidFill>
                <a:schemeClr val="tx1">
                  <a:alpha val="100000"/>
                </a:schemeClr>
              </a:solidFill>
              <a:latin typeface="微软雅黑" panose="020B0503020204020204" charset="-122"/>
              <a:ea typeface="微软雅黑" panose="020B0503020204020204" charset="-122"/>
            </a:endParaRPr>
          </a:p>
          <a:p>
            <a:pPr marL="285750" indent="-285750">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利用改进后的方法得到总成本随着最小开停机时间</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T</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的变化趋势如图</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12</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indent="-285750">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indent="-285750">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而在所有的范围内，总发电成本最小为</a:t>
            </a:r>
            <a:r>
              <a:rPr lang="en-US" altLang="zh-CN" sz="2400" b="0" i="0" u="none" strike="noStrike" dirty="0">
                <a:solidFill>
                  <a:srgbClr val="FF0000"/>
                </a:solidFill>
                <a:latin typeface="微软雅黑" panose="020B0503020204020204" charset="-122"/>
                <a:ea typeface="微软雅黑" panose="020B0503020204020204" charset="-122"/>
                <a:cs typeface="+mn-cs"/>
              </a:rPr>
              <a:t>26377$</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，最大为</a:t>
            </a:r>
            <a:r>
              <a:rPr lang="en-US" altLang="zh-CN" sz="2400" b="0" i="0" u="none" strike="noStrike" dirty="0">
                <a:solidFill>
                  <a:srgbClr val="FF0000"/>
                </a:solidFill>
                <a:latin typeface="微软雅黑" panose="020B0503020204020204" charset="-122"/>
                <a:ea typeface="微软雅黑" panose="020B0503020204020204" charset="-122"/>
                <a:cs typeface="+mn-cs"/>
              </a:rPr>
              <a:t>26438$</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a:t>
            </a:r>
            <a:endParaRPr lang="en-US" altLang="zh-CN" dirty="0">
              <a:solidFill>
                <a:schemeClr val="tx1">
                  <a:alpha val="100000"/>
                </a:schemeClr>
              </a:solidFill>
              <a:latin typeface="微软雅黑" panose="020B0503020204020204" charset="-122"/>
              <a:ea typeface="微软雅黑" panose="020B0503020204020204" charset="-122"/>
            </a:endParaRPr>
          </a:p>
          <a:p>
            <a:pPr marL="285750" indent="-285750">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dirty="0">
              <a:solidFill>
                <a:schemeClr val="tx1">
                  <a:alpha val="100000"/>
                </a:schemeClr>
              </a:solidFill>
              <a:latin typeface="微软雅黑" panose="020B0503020204020204" charset="-122"/>
              <a:ea typeface="微软雅黑" panose="020B0503020204020204" charset="-122"/>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dirty="0"/>
          </a:p>
        </p:txBody>
      </p:sp>
      <p:sp>
        <p:nvSpPr>
          <p:cNvPr id="4" name="矩形: 圆角 25"/>
          <p:cNvSpPr/>
          <p:nvPr/>
        </p:nvSpPr>
        <p:spPr>
          <a:xfrm>
            <a:off x="7069504" y="125243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约束影响</a:t>
            </a:r>
          </a:p>
        </p:txBody>
      </p:sp>
      <p:sp>
        <p:nvSpPr>
          <p:cNvPr id="5" name="矩形: 圆角 25"/>
          <p:cNvSpPr/>
          <p:nvPr/>
        </p:nvSpPr>
        <p:spPr>
          <a:xfrm>
            <a:off x="3005157"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sp>
        <p:nvSpPr>
          <p:cNvPr id="11" name="文字方塊 10"/>
          <p:cNvSpPr txBox="1"/>
          <p:nvPr/>
        </p:nvSpPr>
        <p:spPr>
          <a:xfrm>
            <a:off x="2979452" y="2630687"/>
            <a:ext cx="142239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启停约束</a:t>
            </a:r>
            <a:endParaRPr lang="zh-MO" altLang="en-US" sz="2400" dirty="0"/>
          </a:p>
        </p:txBody>
      </p:sp>
      <p:pic>
        <p:nvPicPr>
          <p:cNvPr id="6" name="圖片 5"/>
          <p:cNvPicPr>
            <a:picLocks noChangeAspect="1"/>
          </p:cNvPicPr>
          <p:nvPr/>
        </p:nvPicPr>
        <p:blipFill>
          <a:blip r:embed="rId7"/>
          <a:stretch>
            <a:fillRect/>
          </a:stretch>
        </p:blipFill>
        <p:spPr>
          <a:xfrm>
            <a:off x="7930373" y="3718420"/>
            <a:ext cx="4100329" cy="666978"/>
          </a:xfrm>
          <a:prstGeom prst="rect">
            <a:avLst/>
          </a:prstGeom>
        </p:spPr>
      </p:pic>
      <p:pic>
        <p:nvPicPr>
          <p:cNvPr id="8" name="圖片 7"/>
          <p:cNvPicPr>
            <a:picLocks noChangeAspect="1"/>
          </p:cNvPicPr>
          <p:nvPr/>
        </p:nvPicPr>
        <p:blipFill>
          <a:blip r:embed="rId8"/>
          <a:stretch>
            <a:fillRect/>
          </a:stretch>
        </p:blipFill>
        <p:spPr>
          <a:xfrm>
            <a:off x="0" y="3257690"/>
            <a:ext cx="3856860" cy="3029651"/>
          </a:xfrm>
          <a:prstGeom prst="rect">
            <a:avLst/>
          </a:prstGeom>
        </p:spPr>
      </p:pic>
      <p:pic>
        <p:nvPicPr>
          <p:cNvPr id="10" name="圖片 9"/>
          <p:cNvPicPr>
            <a:picLocks noChangeAspect="1"/>
          </p:cNvPicPr>
          <p:nvPr/>
        </p:nvPicPr>
        <p:blipFill>
          <a:blip r:embed="rId9"/>
          <a:stretch>
            <a:fillRect/>
          </a:stretch>
        </p:blipFill>
        <p:spPr>
          <a:xfrm>
            <a:off x="3818603" y="3299366"/>
            <a:ext cx="3996856" cy="29879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(3)</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：随机规划</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13</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824149" y="1851662"/>
            <a:ext cx="1054370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向目标函数中加入风电成本，并变为期望形式，使用</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SAA</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方法求解。在实际中允许弃风，意味着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时刻风电上网量允许在</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[0,P_wmax^t]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之间</a:t>
            </a:r>
            <a:r>
              <a:rPr lang="zh-CN" altLang="en-US" sz="2000" b="1" i="0" u="none" strike="noStrike">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变化</a:t>
            </a:r>
            <a:endParaRPr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13" name="矩形: 圆角 25"/>
          <p:cNvSpPr/>
          <p:nvPr/>
        </p:nvSpPr>
        <p:spPr>
          <a:xfrm>
            <a:off x="4116552" y="128862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314" name="矩形: 圆角 25"/>
          <p:cNvSpPr/>
          <p:nvPr/>
        </p:nvSpPr>
        <p:spPr>
          <a:xfrm>
            <a:off x="6148726" y="1288629"/>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11" name="文字方塊 10"/>
          <p:cNvSpPr txBox="1"/>
          <p:nvPr/>
        </p:nvSpPr>
        <p:spPr>
          <a:xfrm>
            <a:off x="707350" y="2670023"/>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数据读取</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18" name="文字方塊 17"/>
          <p:cNvSpPr txBox="1"/>
          <p:nvPr/>
        </p:nvSpPr>
        <p:spPr>
          <a:xfrm>
            <a:off x="707350" y="4569752"/>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决策变量</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pic>
        <p:nvPicPr>
          <p:cNvPr id="3" name="圖片 2"/>
          <p:cNvPicPr>
            <a:picLocks noChangeAspect="1"/>
          </p:cNvPicPr>
          <p:nvPr/>
        </p:nvPicPr>
        <p:blipFill>
          <a:blip r:embed="rId7"/>
          <a:stretch>
            <a:fillRect/>
          </a:stretch>
        </p:blipFill>
        <p:spPr>
          <a:xfrm>
            <a:off x="864660" y="3114395"/>
            <a:ext cx="3221203" cy="1306714"/>
          </a:xfrm>
          <a:prstGeom prst="rect">
            <a:avLst/>
          </a:prstGeom>
          <a:ln>
            <a:solidFill>
              <a:schemeClr val="tx1"/>
            </a:solidFill>
          </a:ln>
        </p:spPr>
      </p:pic>
      <p:sp>
        <p:nvSpPr>
          <p:cNvPr id="14" name="灯片编号占位符 2"/>
          <p:cNvSpPr txBox="1"/>
          <p:nvPr/>
        </p:nvSpPr>
        <p:spPr>
          <a:xfrm>
            <a:off x="9325779" y="6057963"/>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C7EE5D8-6200-46CA-A960-1DA5B550D24A}" type="slidenum">
              <a:rPr lang="en-US" altLang="zh-MO" smtClean="0"/>
              <a:t>13</a:t>
            </a:fld>
            <a:endParaRPr lang="zh-MO" altLang="en-US" sz="1200" b="1" dirty="0">
              <a:solidFill>
                <a:prstClr val="black">
                  <a:tint val="75000"/>
                </a:prstClr>
              </a:solidFill>
              <a:latin typeface="HelveticaExt-Normal"/>
              <a:ea typeface="OPPOSans B"/>
            </a:endParaRPr>
          </a:p>
        </p:txBody>
      </p:sp>
      <p:sp>
        <p:nvSpPr>
          <p:cNvPr id="20" name="文字方塊 19"/>
          <p:cNvSpPr txBox="1"/>
          <p:nvPr/>
        </p:nvSpPr>
        <p:spPr>
          <a:xfrm>
            <a:off x="5274902" y="2670023"/>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约束条件</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21" name="文字方塊 20"/>
          <p:cNvSpPr txBox="1"/>
          <p:nvPr/>
        </p:nvSpPr>
        <p:spPr>
          <a:xfrm>
            <a:off x="5274902" y="4569752"/>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目标函数</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pic>
        <p:nvPicPr>
          <p:cNvPr id="23" name="圖片 22"/>
          <p:cNvPicPr>
            <a:picLocks noChangeAspect="1"/>
          </p:cNvPicPr>
          <p:nvPr/>
        </p:nvPicPr>
        <p:blipFill>
          <a:blip r:embed="rId8"/>
          <a:srcRect t="628"/>
          <a:stretch>
            <a:fillRect/>
          </a:stretch>
        </p:blipFill>
        <p:spPr>
          <a:xfrm>
            <a:off x="864660" y="5003799"/>
            <a:ext cx="4180001" cy="1812913"/>
          </a:xfrm>
          <a:prstGeom prst="rect">
            <a:avLst/>
          </a:prstGeom>
          <a:ln>
            <a:solidFill>
              <a:schemeClr val="tx1"/>
            </a:solidFill>
          </a:ln>
        </p:spPr>
      </p:pic>
      <p:pic>
        <p:nvPicPr>
          <p:cNvPr id="25" name="圖片 24"/>
          <p:cNvPicPr>
            <a:picLocks noChangeAspect="1"/>
          </p:cNvPicPr>
          <p:nvPr/>
        </p:nvPicPr>
        <p:blipFill>
          <a:blip r:embed="rId9"/>
          <a:stretch>
            <a:fillRect/>
          </a:stretch>
        </p:blipFill>
        <p:spPr>
          <a:xfrm>
            <a:off x="5476346" y="3080942"/>
            <a:ext cx="4487970" cy="790445"/>
          </a:xfrm>
          <a:prstGeom prst="rect">
            <a:avLst/>
          </a:prstGeom>
          <a:ln>
            <a:solidFill>
              <a:schemeClr val="tx1"/>
            </a:solidFill>
          </a:ln>
        </p:spPr>
      </p:pic>
      <p:pic>
        <p:nvPicPr>
          <p:cNvPr id="29" name="圖片 28"/>
          <p:cNvPicPr>
            <a:picLocks noChangeAspect="1"/>
          </p:cNvPicPr>
          <p:nvPr/>
        </p:nvPicPr>
        <p:blipFill>
          <a:blip r:embed="rId10"/>
          <a:srcRect l="1619"/>
          <a:stretch>
            <a:fillRect/>
          </a:stretch>
        </p:blipFill>
        <p:spPr>
          <a:xfrm>
            <a:off x="5476346" y="5003799"/>
            <a:ext cx="6592633" cy="766627"/>
          </a:xfrm>
          <a:prstGeom prst="rect">
            <a:avLst/>
          </a:prstGeom>
          <a:ln>
            <a:solidFill>
              <a:schemeClr val="tx1"/>
            </a:solidFill>
          </a:ln>
        </p:spPr>
      </p:pic>
      <p:sp>
        <p:nvSpPr>
          <p:cNvPr id="30" name="文字方塊 29"/>
          <p:cNvSpPr txBox="1"/>
          <p:nvPr/>
        </p:nvSpPr>
        <p:spPr>
          <a:xfrm>
            <a:off x="824149" y="1225318"/>
            <a:ext cx="173046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第</a:t>
            </a:r>
            <a:r>
              <a:rPr lang="zh-TW" altLang="en-US" sz="2400" b="1" dirty="0">
                <a:solidFill>
                  <a:srgbClr val="7030A0">
                    <a:alpha val="100000"/>
                  </a:srgbClr>
                </a:solidFill>
                <a:latin typeface="微软雅黑" panose="020B0503020204020204" charset="-122"/>
                <a:ea typeface="微软雅黑" panose="020B0503020204020204" charset="-122"/>
              </a:rPr>
              <a:t>一</a:t>
            </a:r>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种理解</a:t>
            </a:r>
            <a:endParaRPr lang="zh-MO" alt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(3)</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：随机规划</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14</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824149" y="1851662"/>
            <a:ext cx="1054370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向目标函数中加入风电成本，并变为期望形式，使用</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SAA</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方法求解。在实际中允许弃风，意味着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时刻风电上网量允许在</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[0,P_wmax^t]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之间变化</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 name="文字方塊 2"/>
          <p:cNvSpPr txBox="1"/>
          <p:nvPr/>
        </p:nvSpPr>
        <p:spPr>
          <a:xfrm>
            <a:off x="6890132" y="2797485"/>
            <a:ext cx="4395184" cy="9875520"/>
          </a:xfrm>
        </p:spPr>
        <p:txBody>
          <a:bodyPr wrap="square">
            <a:spAutoFit/>
          </a:bodyPr>
          <a:lstStyle/>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最小化系统运行成本为</a:t>
            </a:r>
            <a:r>
              <a:rPr lang="en-US" altLang="zh-CN" sz="2400" b="0" i="0" u="none" strike="noStrike" dirty="0">
                <a:solidFill>
                  <a:srgbClr val="FF0000"/>
                </a:solidFill>
                <a:latin typeface="微软雅黑" panose="020B0503020204020204" charset="-122"/>
                <a:ea typeface="微软雅黑" panose="020B0503020204020204" charset="-122"/>
                <a:cs typeface="+mn-cs"/>
              </a:rPr>
              <a:t>21356.11$</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，求解时间为</a:t>
            </a:r>
            <a:r>
              <a:rPr lang="en-US" altLang="zh-CN" sz="2400" dirty="0">
                <a:solidFill>
                  <a:srgbClr val="FF0000"/>
                </a:solidFill>
                <a:latin typeface="微软雅黑" panose="020B0503020204020204" charset="-122"/>
                <a:ea typeface="微软雅黑" panose="020B0503020204020204" charset="-122"/>
              </a:rPr>
              <a:t>102.8</a:t>
            </a:r>
            <a:r>
              <a:rPr lang="zh-CN" altLang="en-US" sz="2400" b="0" i="0" u="none" strike="noStrike" dirty="0">
                <a:solidFill>
                  <a:srgbClr val="FF0000"/>
                </a:solidFill>
                <a:latin typeface="微软雅黑" panose="020B0503020204020204" charset="-122"/>
                <a:ea typeface="微软雅黑" panose="020B0503020204020204" charset="-122"/>
                <a:cs typeface="+mn-cs"/>
              </a:rPr>
              <a:t>秒</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。机组出力如图。</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dirty="0">
              <a:solidFill>
                <a:schemeClr val="tx1">
                  <a:alpha val="100000"/>
                </a:schemeClr>
              </a:solidFill>
              <a:latin typeface="微软雅黑" panose="020B0503020204020204" charset="-122"/>
              <a:ea typeface="微软雅黑" panose="020B0503020204020204" charset="-122"/>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dirty="0"/>
              <a:t>由于是机组组合，并且要对</a:t>
            </a:r>
            <a:r>
              <a:rPr lang="en-US" altLang="zh-CN" dirty="0"/>
              <a:t>10</a:t>
            </a:r>
            <a:r>
              <a:rPr lang="zh-CN" altLang="en-US" dirty="0"/>
              <a:t>个样本进行计算，优化的时间长了很多。</a:t>
            </a:r>
            <a:endParaRPr dirty="0"/>
          </a:p>
        </p:txBody>
      </p:sp>
      <p:sp>
        <p:nvSpPr>
          <p:cNvPr id="4" name="矩形: 圆角 25"/>
          <p:cNvSpPr/>
          <p:nvPr/>
        </p:nvSpPr>
        <p:spPr>
          <a:xfrm>
            <a:off x="6148726" y="1288627"/>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计算结果</a:t>
            </a:r>
          </a:p>
        </p:txBody>
      </p:sp>
      <p:sp>
        <p:nvSpPr>
          <p:cNvPr id="5" name="矩形: 圆角 25"/>
          <p:cNvSpPr/>
          <p:nvPr/>
        </p:nvSpPr>
        <p:spPr>
          <a:xfrm>
            <a:off x="4116552" y="1288628"/>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pic>
        <p:nvPicPr>
          <p:cNvPr id="9" name="圖片 8"/>
          <p:cNvPicPr>
            <a:picLocks noChangeAspect="1"/>
          </p:cNvPicPr>
          <p:nvPr/>
        </p:nvPicPr>
        <p:blipFill>
          <a:blip r:embed="rId7"/>
          <a:stretch>
            <a:fillRect/>
          </a:stretch>
        </p:blipFill>
        <p:spPr>
          <a:xfrm>
            <a:off x="824149" y="2766612"/>
            <a:ext cx="5414476" cy="3873473"/>
          </a:xfrm>
          <a:prstGeom prst="rect">
            <a:avLst/>
          </a:prstGeom>
        </p:spPr>
      </p:pic>
      <p:sp>
        <p:nvSpPr>
          <p:cNvPr id="10" name="文字方塊 9"/>
          <p:cNvSpPr txBox="1"/>
          <p:nvPr/>
        </p:nvSpPr>
        <p:spPr>
          <a:xfrm>
            <a:off x="824149" y="1225318"/>
            <a:ext cx="173046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第</a:t>
            </a:r>
            <a:r>
              <a:rPr lang="zh-TW" altLang="en-US" sz="2400" b="1" dirty="0">
                <a:solidFill>
                  <a:srgbClr val="7030A0">
                    <a:alpha val="100000"/>
                  </a:srgbClr>
                </a:solidFill>
                <a:latin typeface="微软雅黑" panose="020B0503020204020204" charset="-122"/>
                <a:ea typeface="微软雅黑" panose="020B0503020204020204" charset="-122"/>
              </a:rPr>
              <a:t>一</a:t>
            </a:r>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种理解</a:t>
            </a:r>
            <a:endParaRPr lang="zh-MO" altLang="en-US"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(3)</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：随机规划</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15</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824149" y="1851662"/>
            <a:ext cx="1054370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向目标函数中加入风电成本，并变为期望形式，使用</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SAA</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方法求解。在实际中允许弃风，意味着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时刻风电上网量允许在</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[0,P_wmax^t]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之间变化</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 name="文字方塊 2"/>
          <p:cNvSpPr txBox="1"/>
          <p:nvPr/>
        </p:nvSpPr>
        <p:spPr>
          <a:xfrm>
            <a:off x="722453" y="5145827"/>
            <a:ext cx="10747093" cy="9326880"/>
          </a:xfrm>
        </p:spPr>
        <p:txBody>
          <a:bodyPr wrap="square">
            <a:spAutoFit/>
          </a:bodyPr>
          <a:lstStyle/>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最小</a:t>
            </a:r>
            <a:r>
              <a:rPr lang="zh-CN" altLang="en-US" dirty="0"/>
              <a:t>正常机组出力、风电机组出力和风机最大出力随时间变化的结果如上。</a:t>
            </a:r>
            <a:endParaRPr lang="en-US" altLang="zh-CN" dirty="0"/>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dirty="0"/>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dirty="0"/>
              <a:t>由于风力发电成本设置为</a:t>
            </a:r>
            <a:r>
              <a:rPr lang="en-US" altLang="zh-CN" dirty="0"/>
              <a:t>0</a:t>
            </a:r>
            <a:r>
              <a:rPr lang="zh-CN" altLang="en-US" dirty="0"/>
              <a:t>，在负荷充足的情况下，理论上风电机组应当“应出尽出”。但</a:t>
            </a:r>
            <a:r>
              <a:rPr lang="en-US" altLang="zh-CN" dirty="0"/>
              <a:t>IEEE39</a:t>
            </a:r>
            <a:r>
              <a:rPr lang="zh-CN" altLang="en-US" dirty="0"/>
              <a:t>节点系统的节点</a:t>
            </a:r>
            <a:r>
              <a:rPr lang="en-US" altLang="zh-CN" dirty="0"/>
              <a:t>30</a:t>
            </a:r>
            <a:r>
              <a:rPr lang="zh-CN" altLang="en-US" dirty="0"/>
              <a:t>有一台发电机和风电机组。该节点只有一条支路引出，支路最大传输功率</a:t>
            </a:r>
            <a:r>
              <a:rPr lang="en-US" altLang="zh-CN" dirty="0"/>
              <a:t>900MW</a:t>
            </a:r>
            <a:r>
              <a:rPr lang="zh-CN" altLang="en-US" dirty="0"/>
              <a:t>。受到支路潮流约束的影响，优化结果是该节点原有的发电机停用，所以风电</a:t>
            </a:r>
            <a:r>
              <a:rPr lang="zh-CN" altLang="en-US" sz="2400" dirty="0">
                <a:solidFill>
                  <a:srgbClr val="FF0000"/>
                </a:solidFill>
              </a:rPr>
              <a:t>实际最大出力为</a:t>
            </a:r>
            <a:r>
              <a:rPr lang="en-US" altLang="zh-CN" sz="2400" dirty="0">
                <a:solidFill>
                  <a:srgbClr val="FF0000"/>
                </a:solidFill>
              </a:rPr>
              <a:t>900MW</a:t>
            </a:r>
            <a:r>
              <a:rPr lang="zh-CN" altLang="en-US" dirty="0"/>
              <a:t>。</a:t>
            </a:r>
            <a:endParaRPr dirty="0"/>
          </a:p>
        </p:txBody>
      </p:sp>
      <p:pic>
        <p:nvPicPr>
          <p:cNvPr id="6" name="圖片 5"/>
          <p:cNvPicPr>
            <a:picLocks noChangeAspect="1"/>
          </p:cNvPicPr>
          <p:nvPr/>
        </p:nvPicPr>
        <p:blipFill>
          <a:blip r:embed="rId7"/>
          <a:stretch>
            <a:fillRect/>
          </a:stretch>
        </p:blipFill>
        <p:spPr>
          <a:xfrm>
            <a:off x="0" y="2837937"/>
            <a:ext cx="4150702" cy="2060276"/>
          </a:xfrm>
          <a:prstGeom prst="rect">
            <a:avLst/>
          </a:prstGeom>
        </p:spPr>
      </p:pic>
      <p:pic>
        <p:nvPicPr>
          <p:cNvPr id="8" name="圖片 7"/>
          <p:cNvPicPr>
            <a:picLocks noChangeAspect="1"/>
          </p:cNvPicPr>
          <p:nvPr/>
        </p:nvPicPr>
        <p:blipFill>
          <a:blip r:embed="rId8"/>
          <a:stretch>
            <a:fillRect/>
          </a:stretch>
        </p:blipFill>
        <p:spPr>
          <a:xfrm>
            <a:off x="4052029" y="2794103"/>
            <a:ext cx="4087942" cy="2113402"/>
          </a:xfrm>
          <a:prstGeom prst="rect">
            <a:avLst/>
          </a:prstGeom>
        </p:spPr>
      </p:pic>
      <p:pic>
        <p:nvPicPr>
          <p:cNvPr id="11" name="圖片 10"/>
          <p:cNvPicPr>
            <a:picLocks noChangeAspect="1"/>
          </p:cNvPicPr>
          <p:nvPr/>
        </p:nvPicPr>
        <p:blipFill>
          <a:blip r:embed="rId9"/>
          <a:stretch>
            <a:fillRect/>
          </a:stretch>
        </p:blipFill>
        <p:spPr>
          <a:xfrm>
            <a:off x="8202731" y="2837937"/>
            <a:ext cx="3971208" cy="2060276"/>
          </a:xfrm>
          <a:prstGeom prst="rect">
            <a:avLst/>
          </a:prstGeom>
        </p:spPr>
      </p:pic>
      <p:cxnSp>
        <p:nvCxnSpPr>
          <p:cNvPr id="12" name="直接连接符 38"/>
          <p:cNvCxnSpPr/>
          <p:nvPr/>
        </p:nvCxnSpPr>
        <p:spPr>
          <a:xfrm>
            <a:off x="4058706" y="2837937"/>
            <a:ext cx="0" cy="2273990"/>
          </a:xfrm>
          <a:prstGeom prst="line">
            <a:avLst/>
          </a:prstGeom>
          <a:ln w="25400">
            <a:solidFill>
              <a:srgbClr val="7030A0">
                <a:alpha val="100000"/>
              </a:srgbClr>
            </a:solidFill>
          </a:ln>
        </p:spPr>
        <p:style>
          <a:lnRef idx="2">
            <a:schemeClr val="accent1"/>
          </a:lnRef>
          <a:fillRef idx="0">
            <a:srgbClr val="FFFFFF"/>
          </a:fillRef>
          <a:effectRef idx="0">
            <a:srgbClr val="FFFFFF"/>
          </a:effectRef>
          <a:fontRef idx="minor">
            <a:schemeClr val="tx1"/>
          </a:fontRef>
        </p:style>
      </p:cxnSp>
      <p:cxnSp>
        <p:nvCxnSpPr>
          <p:cNvPr id="15" name="直接连接符 38"/>
          <p:cNvCxnSpPr/>
          <p:nvPr/>
        </p:nvCxnSpPr>
        <p:spPr>
          <a:xfrm>
            <a:off x="8139971" y="2794103"/>
            <a:ext cx="0" cy="2273990"/>
          </a:xfrm>
          <a:prstGeom prst="line">
            <a:avLst/>
          </a:prstGeom>
          <a:ln w="25400">
            <a:solidFill>
              <a:srgbClr val="7030A0">
                <a:alpha val="100000"/>
              </a:srgbClr>
            </a:solidFill>
          </a:ln>
        </p:spPr>
        <p:style>
          <a:lnRef idx="2">
            <a:schemeClr val="accent1"/>
          </a:lnRef>
          <a:fillRef idx="0">
            <a:srgbClr val="FFFFFF"/>
          </a:fillRef>
          <a:effectRef idx="0">
            <a:srgbClr val="FFFFFF"/>
          </a:effectRef>
          <a:fontRef idx="minor">
            <a:schemeClr val="tx1"/>
          </a:fontRef>
        </p:style>
      </p:cxnSp>
      <p:sp>
        <p:nvSpPr>
          <p:cNvPr id="16" name="文字方塊 15"/>
          <p:cNvSpPr txBox="1"/>
          <p:nvPr/>
        </p:nvSpPr>
        <p:spPr>
          <a:xfrm>
            <a:off x="824149" y="1225318"/>
            <a:ext cx="173046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第</a:t>
            </a:r>
            <a:r>
              <a:rPr lang="zh-TW" altLang="en-US" sz="2400" b="1" dirty="0">
                <a:solidFill>
                  <a:srgbClr val="7030A0">
                    <a:alpha val="100000"/>
                  </a:srgbClr>
                </a:solidFill>
                <a:latin typeface="微软雅黑" panose="020B0503020204020204" charset="-122"/>
                <a:ea typeface="微软雅黑" panose="020B0503020204020204" charset="-122"/>
              </a:rPr>
              <a:t>一</a:t>
            </a:r>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种理解</a:t>
            </a:r>
            <a:endParaRPr lang="zh-MO" altLang="en-US" sz="2400" dirty="0"/>
          </a:p>
        </p:txBody>
      </p:sp>
      <p:sp>
        <p:nvSpPr>
          <p:cNvPr id="17" name="矩形: 圆角 25"/>
          <p:cNvSpPr/>
          <p:nvPr/>
        </p:nvSpPr>
        <p:spPr>
          <a:xfrm>
            <a:off x="4116552" y="128862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18" name="矩形: 圆角 25"/>
          <p:cNvSpPr/>
          <p:nvPr/>
        </p:nvSpPr>
        <p:spPr>
          <a:xfrm>
            <a:off x="6148726" y="1288629"/>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19" name="矩形: 圆角 25"/>
          <p:cNvSpPr/>
          <p:nvPr/>
        </p:nvSpPr>
        <p:spPr>
          <a:xfrm>
            <a:off x="6148726" y="1288627"/>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计算结果</a:t>
            </a:r>
          </a:p>
        </p:txBody>
      </p:sp>
      <p:sp>
        <p:nvSpPr>
          <p:cNvPr id="20" name="矩形: 圆角 25"/>
          <p:cNvSpPr/>
          <p:nvPr/>
        </p:nvSpPr>
        <p:spPr>
          <a:xfrm>
            <a:off x="4116552" y="1288628"/>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(3)</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：随机规划</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16</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824149" y="1851662"/>
            <a:ext cx="1054370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向目标函数中加入风电成本，并变为期望形式，使用</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SAA</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方法求解。在实际中允许弃风，意味着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时刻风电上网量允许在</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[0,P_wmax^t]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之间变化</a:t>
            </a:r>
            <a:endParaRPr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4" name="灯片编号占位符 2"/>
          <p:cNvSpPr txBox="1"/>
          <p:nvPr/>
        </p:nvSpPr>
        <p:spPr>
          <a:xfrm>
            <a:off x="9325779" y="6057963"/>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C7EE5D8-6200-46CA-A960-1DA5B550D24A}" type="slidenum">
              <a:rPr lang="en-US" altLang="zh-MO" smtClean="0"/>
              <a:t>16</a:t>
            </a:fld>
            <a:endParaRPr lang="zh-MO" altLang="en-US" sz="1200" b="1" dirty="0">
              <a:solidFill>
                <a:prstClr val="black">
                  <a:tint val="75000"/>
                </a:prstClr>
              </a:solidFill>
              <a:latin typeface="HelveticaExt-Normal"/>
              <a:ea typeface="OPPOSans B"/>
            </a:endParaRPr>
          </a:p>
        </p:txBody>
      </p:sp>
      <p:sp>
        <p:nvSpPr>
          <p:cNvPr id="30" name="文字方塊 29"/>
          <p:cNvSpPr txBox="1"/>
          <p:nvPr/>
        </p:nvSpPr>
        <p:spPr>
          <a:xfrm>
            <a:off x="824149" y="1225318"/>
            <a:ext cx="173046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第</a:t>
            </a:r>
            <a:r>
              <a:rPr lang="zh-TW" altLang="en-US" sz="2400" b="1" dirty="0">
                <a:solidFill>
                  <a:srgbClr val="7030A0">
                    <a:alpha val="100000"/>
                  </a:srgbClr>
                </a:solidFill>
                <a:latin typeface="微软雅黑" panose="020B0503020204020204" charset="-122"/>
                <a:ea typeface="微软雅黑" panose="020B0503020204020204" charset="-122"/>
              </a:rPr>
              <a:t>二</a:t>
            </a:r>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种理解</a:t>
            </a:r>
            <a:endParaRPr lang="zh-MO" altLang="en-US" sz="2400" dirty="0"/>
          </a:p>
        </p:txBody>
      </p:sp>
      <p:sp>
        <p:nvSpPr>
          <p:cNvPr id="4" name="文字方塊 3"/>
          <p:cNvSpPr txBox="1"/>
          <p:nvPr/>
        </p:nvSpPr>
        <p:spPr>
          <a:xfrm>
            <a:off x="633022" y="2872633"/>
            <a:ext cx="10747095" cy="1477328"/>
          </a:xfrm>
          <a:prstGeom prst="rect">
            <a:avLst/>
          </a:prstGeom>
          <a:noFill/>
        </p:spPr>
        <p:txBody>
          <a:bodyPr wrap="square" rtlCol="0">
            <a:spAutoFit/>
          </a:bodyPr>
          <a:lstStyle/>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将原有的最小关停机的限制条件稍作改进</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 </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不增加决策变量（发电机发电量、启停状态、节点注入有功、风机发电量、启停成本）的维数，仍然迭代</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N=10</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次，每次采用一列风机最大出力的数据，对风机发电量进行约束。</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dirty="0">
              <a:solidFill>
                <a:schemeClr val="tx1">
                  <a:alpha val="100000"/>
                </a:schemeClr>
              </a:solidFill>
              <a:latin typeface="微软雅黑" panose="020B0503020204020204" charset="-122"/>
              <a:ea typeface="微软雅黑" panose="020B0503020204020204" charset="-122"/>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最后的目标函数仍然采用</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10</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组的平均。优化的结果是一种固定的调度方式。</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p:txBody>
      </p:sp>
      <p:sp>
        <p:nvSpPr>
          <p:cNvPr id="5" name="矩形: 圆角 25"/>
          <p:cNvSpPr/>
          <p:nvPr/>
        </p:nvSpPr>
        <p:spPr>
          <a:xfrm>
            <a:off x="4116552" y="128862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6" name="矩形: 圆角 25"/>
          <p:cNvSpPr/>
          <p:nvPr/>
        </p:nvSpPr>
        <p:spPr>
          <a:xfrm>
            <a:off x="6148726" y="1288629"/>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(3)</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：随机规划</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17</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824149" y="1851662"/>
            <a:ext cx="1054370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向目标函数中加入风电成本，并变为期望形式，使用</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SAA</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方法求解。在实际中允许弃风，意味着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时刻风电上网量允许在</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[0,P_wmax^t]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之间变化</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 name="文字方塊 2"/>
          <p:cNvSpPr txBox="1"/>
          <p:nvPr/>
        </p:nvSpPr>
        <p:spPr>
          <a:xfrm>
            <a:off x="6972667" y="2948685"/>
            <a:ext cx="4395184" cy="6583680"/>
          </a:xfrm>
        </p:spPr>
        <p:txBody>
          <a:bodyPr wrap="square">
            <a:spAutoFit/>
          </a:bodyPr>
          <a:lstStyle/>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最小化系统运行成本为</a:t>
            </a:r>
            <a:r>
              <a:rPr lang="en-US" altLang="zh-CN" sz="2400" b="0" i="0" u="none" strike="noStrike" dirty="0">
                <a:solidFill>
                  <a:srgbClr val="FF0000"/>
                </a:solidFill>
                <a:latin typeface="微软雅黑" panose="020B0503020204020204" charset="-122"/>
                <a:ea typeface="微软雅黑" panose="020B0503020204020204" charset="-122"/>
                <a:cs typeface="+mn-cs"/>
              </a:rPr>
              <a:t>22696.66$</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，求解时间为</a:t>
            </a:r>
            <a:r>
              <a:rPr lang="en-US" altLang="zh-CN" sz="2400" b="0" i="0" u="none" strike="noStrike" dirty="0">
                <a:solidFill>
                  <a:srgbClr val="FF0000"/>
                </a:solidFill>
                <a:latin typeface="微软雅黑" panose="020B0503020204020204" charset="-122"/>
                <a:ea typeface="微软雅黑" panose="020B0503020204020204" charset="-122"/>
                <a:cs typeface="+mn-cs"/>
              </a:rPr>
              <a:t>19</a:t>
            </a:r>
            <a:r>
              <a:rPr lang="en-US" altLang="zh-CN" sz="2400" dirty="0">
                <a:solidFill>
                  <a:srgbClr val="FF0000"/>
                </a:solidFill>
                <a:latin typeface="微软雅黑" panose="020B0503020204020204" charset="-122"/>
                <a:ea typeface="微软雅黑" panose="020B0503020204020204" charset="-122"/>
              </a:rPr>
              <a:t>.48</a:t>
            </a:r>
            <a:r>
              <a:rPr lang="zh-CN" altLang="en-US" sz="2400" b="0" i="0" u="none" strike="noStrike" dirty="0">
                <a:solidFill>
                  <a:srgbClr val="FF0000"/>
                </a:solidFill>
                <a:latin typeface="微软雅黑" panose="020B0503020204020204" charset="-122"/>
                <a:ea typeface="微软雅黑" panose="020B0503020204020204" charset="-122"/>
                <a:cs typeface="+mn-cs"/>
              </a:rPr>
              <a:t>秒</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。机组出力如图。</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en-US" dirty="0">
              <a:solidFill>
                <a:schemeClr val="tx1">
                  <a:alpha val="100000"/>
                </a:schemeClr>
              </a:solidFill>
              <a:latin typeface="微软雅黑" panose="020B0503020204020204" charset="-122"/>
              <a:ea typeface="微软雅黑" panose="020B0503020204020204" charset="-122"/>
            </a:endParaRPr>
          </a:p>
        </p:txBody>
      </p:sp>
      <p:sp>
        <p:nvSpPr>
          <p:cNvPr id="10" name="文字方塊 9"/>
          <p:cNvSpPr txBox="1"/>
          <p:nvPr/>
        </p:nvSpPr>
        <p:spPr>
          <a:xfrm>
            <a:off x="824149" y="1225318"/>
            <a:ext cx="173046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第</a:t>
            </a:r>
            <a:r>
              <a:rPr lang="zh-TW" altLang="en-US" sz="2400" b="1" u="none" strike="noStrike" dirty="0">
                <a:solidFill>
                  <a:srgbClr val="7030A0">
                    <a:alpha val="100000"/>
                  </a:srgbClr>
                </a:solidFill>
                <a:latin typeface="微软雅黑" panose="020B0503020204020204" charset="-122"/>
                <a:ea typeface="微软雅黑" panose="020B0503020204020204" charset="-122"/>
                <a:cs typeface="+mn-cs"/>
              </a:rPr>
              <a:t>二</a:t>
            </a:r>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种理解</a:t>
            </a:r>
            <a:endParaRPr lang="zh-MO" altLang="en-US" sz="2400" dirty="0"/>
          </a:p>
        </p:txBody>
      </p:sp>
      <p:pic>
        <p:nvPicPr>
          <p:cNvPr id="6" name="圖片 5"/>
          <p:cNvPicPr>
            <a:picLocks noChangeAspect="1"/>
          </p:cNvPicPr>
          <p:nvPr/>
        </p:nvPicPr>
        <p:blipFill>
          <a:blip r:embed="rId7"/>
          <a:stretch>
            <a:fillRect/>
          </a:stretch>
        </p:blipFill>
        <p:spPr>
          <a:xfrm>
            <a:off x="824149" y="2663343"/>
            <a:ext cx="4777037" cy="4194657"/>
          </a:xfrm>
          <a:prstGeom prst="rect">
            <a:avLst/>
          </a:prstGeom>
        </p:spPr>
      </p:pic>
      <p:sp>
        <p:nvSpPr>
          <p:cNvPr id="7" name="矩形: 圆角 25"/>
          <p:cNvSpPr/>
          <p:nvPr/>
        </p:nvSpPr>
        <p:spPr>
          <a:xfrm>
            <a:off x="6148726" y="1288627"/>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计算结果</a:t>
            </a:r>
          </a:p>
        </p:txBody>
      </p:sp>
      <p:sp>
        <p:nvSpPr>
          <p:cNvPr id="8" name="矩形: 圆角 25"/>
          <p:cNvSpPr/>
          <p:nvPr/>
        </p:nvSpPr>
        <p:spPr>
          <a:xfrm>
            <a:off x="4116552" y="1288628"/>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(3)</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：随机规划</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18</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14" name="灯片编号占位符 2"/>
          <p:cNvSpPr txBox="1"/>
          <p:nvPr/>
        </p:nvSpPr>
        <p:spPr>
          <a:xfrm>
            <a:off x="9325779" y="6057963"/>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C7EE5D8-6200-46CA-A960-1DA5B550D24A}" type="slidenum">
              <a:rPr lang="en-US" altLang="zh-MO" smtClean="0"/>
              <a:t>18</a:t>
            </a:fld>
            <a:endParaRPr lang="zh-MO" altLang="en-US" sz="1200" b="1" dirty="0">
              <a:solidFill>
                <a:prstClr val="black">
                  <a:tint val="75000"/>
                </a:prstClr>
              </a:solidFill>
              <a:latin typeface="HelveticaExt-Normal"/>
              <a:ea typeface="OPPOSans B"/>
            </a:endParaRPr>
          </a:p>
        </p:txBody>
      </p:sp>
      <p:sp>
        <p:nvSpPr>
          <p:cNvPr id="20" name="文字方塊 19"/>
          <p:cNvSpPr txBox="1"/>
          <p:nvPr/>
        </p:nvSpPr>
        <p:spPr>
          <a:xfrm>
            <a:off x="707350" y="5017444"/>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约束条件</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2" name="矩形: 圆角 25"/>
          <p:cNvSpPr/>
          <p:nvPr/>
        </p:nvSpPr>
        <p:spPr>
          <a:xfrm>
            <a:off x="4116552" y="128862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4" name="矩形: 圆角 25"/>
          <p:cNvSpPr/>
          <p:nvPr/>
        </p:nvSpPr>
        <p:spPr>
          <a:xfrm>
            <a:off x="6148726" y="1288629"/>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5" name="文字方塊 4"/>
          <p:cNvSpPr txBox="1"/>
          <p:nvPr/>
        </p:nvSpPr>
        <p:spPr>
          <a:xfrm>
            <a:off x="707350" y="2712706"/>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置信区间</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pic>
        <p:nvPicPr>
          <p:cNvPr id="7" name="圖片 6"/>
          <p:cNvPicPr>
            <a:picLocks noChangeAspect="1"/>
          </p:cNvPicPr>
          <p:nvPr/>
        </p:nvPicPr>
        <p:blipFill>
          <a:blip r:embed="rId7"/>
          <a:stretch>
            <a:fillRect/>
          </a:stretch>
        </p:blipFill>
        <p:spPr>
          <a:xfrm>
            <a:off x="864660" y="3101773"/>
            <a:ext cx="3482837" cy="1348380"/>
          </a:xfrm>
          <a:prstGeom prst="rect">
            <a:avLst/>
          </a:prstGeom>
          <a:ln>
            <a:solidFill>
              <a:schemeClr val="tx1"/>
            </a:solidFill>
          </a:ln>
        </p:spPr>
      </p:pic>
      <p:pic>
        <p:nvPicPr>
          <p:cNvPr id="9" name="圖片 8"/>
          <p:cNvPicPr>
            <a:picLocks noChangeAspect="1"/>
          </p:cNvPicPr>
          <p:nvPr/>
        </p:nvPicPr>
        <p:blipFill>
          <a:blip r:embed="rId8"/>
          <a:stretch>
            <a:fillRect/>
          </a:stretch>
        </p:blipFill>
        <p:spPr>
          <a:xfrm>
            <a:off x="864660" y="5426951"/>
            <a:ext cx="9386447" cy="1153263"/>
          </a:xfrm>
          <a:prstGeom prst="rect">
            <a:avLst/>
          </a:prstGeom>
          <a:ln>
            <a:solidFill>
              <a:schemeClr val="tx1"/>
            </a:solidFill>
          </a:ln>
        </p:spPr>
      </p:pic>
      <p:sp>
        <p:nvSpPr>
          <p:cNvPr id="10" name="文本框 12"/>
          <p:cNvSpPr txBox="1"/>
          <p:nvPr/>
        </p:nvSpPr>
        <p:spPr>
          <a:xfrm>
            <a:off x="758142" y="1808392"/>
            <a:ext cx="1024938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自主利用风电历史出力数据，将原本的“硬”约束改为用概率表示的机会约束，并进行约束转化后求解。置信水平为</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95%</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4"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5"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6" cstate="screen">
            <a:lum bright="70000" contrast="-70000"/>
            <a:extLst>
              <a:ext uri="{BEBA8EAE-BF5A-486C-A8C5-ECC9F3942E4B}">
                <a14:imgProps xmlns:a14="http://schemas.microsoft.com/office/drawing/2010/main">
                  <a14:imgLayer r:embed="rId7">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(4)</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：鲁棒优化</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19</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14" name="灯片编号占位符 2"/>
          <p:cNvSpPr txBox="1"/>
          <p:nvPr/>
        </p:nvSpPr>
        <p:spPr>
          <a:xfrm>
            <a:off x="9325779" y="6057963"/>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C7EE5D8-6200-46CA-A960-1DA5B550D24A}" type="slidenum">
              <a:rPr lang="en-US" altLang="zh-MO" smtClean="0"/>
              <a:t>19</a:t>
            </a:fld>
            <a:endParaRPr lang="zh-MO" altLang="en-US" sz="1200" b="1" dirty="0">
              <a:solidFill>
                <a:prstClr val="black">
                  <a:tint val="75000"/>
                </a:prstClr>
              </a:solidFill>
              <a:latin typeface="HelveticaExt-Normal"/>
              <a:ea typeface="OPPOSans B"/>
            </a:endParaRPr>
          </a:p>
        </p:txBody>
      </p:sp>
      <p:sp>
        <p:nvSpPr>
          <p:cNvPr id="10" name="文本框 12"/>
          <p:cNvSpPr txBox="1"/>
          <p:nvPr/>
        </p:nvSpPr>
        <p:spPr>
          <a:xfrm>
            <a:off x="758142" y="1361352"/>
            <a:ext cx="1024938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任务一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 </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请根据论文</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微电网两阶段鲁棒优化经济调度方法</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，完成两阶段鲁棒优化模型的程序编写与求解。</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custDataLst>
              <p:tags r:id="rId1"/>
            </p:custDataLst>
          </p:nvPr>
        </p:nvPicPr>
        <p:blipFill>
          <a:blip r:embed="rId8"/>
          <a:stretch>
            <a:fillRect/>
          </a:stretch>
        </p:blipFill>
        <p:spPr>
          <a:xfrm>
            <a:off x="1431290" y="2601595"/>
            <a:ext cx="5143500" cy="2780030"/>
          </a:xfrm>
          <a:prstGeom prst="rect">
            <a:avLst/>
          </a:prstGeom>
        </p:spPr>
      </p:pic>
      <p:sp>
        <p:nvSpPr>
          <p:cNvPr id="7" name="文本框 6"/>
          <p:cNvSpPr txBox="1"/>
          <p:nvPr/>
        </p:nvSpPr>
        <p:spPr>
          <a:xfrm>
            <a:off x="7277735" y="2714625"/>
            <a:ext cx="3729990" cy="2554605"/>
          </a:xfrm>
          <a:prstGeom prst="rect">
            <a:avLst/>
          </a:prstGeom>
          <a:noFill/>
        </p:spPr>
        <p:txBody>
          <a:bodyPr wrap="square" rtlCol="0" anchor="t">
            <a:noAutofit/>
          </a:bodyPr>
          <a:lstStyle/>
          <a:p>
            <a:r>
              <a:rPr lang="zh-CN" altLang="en-US"/>
              <a:t>典型的微电网结构，由可控分布式电源、可再生分布式电源、储能及本地负荷集成而成。此外，考虑微电网内包含需求响应负荷的情况，微电网可通过灵活调整需求响应负荷的用电计划，降低运行成本。同时，需求响应负荷也能通过提供该服务获取一定的收益。</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图片 168"/>
          <p:cNvPicPr>
            <a:picLocks noChangeAspect="1"/>
          </p:cNvPicPr>
          <p:nvPr/>
        </p:nvPicPr>
        <p:blipFill rotWithShape="1">
          <a:blip r:embed="rId3" cstate="screen"/>
          <a:srcRect r="-28"/>
          <a:stretch>
            <a:fillRect/>
          </a:stretch>
        </p:blipFill>
        <p:spPr>
          <a:xfrm flipH="1">
            <a:off x="5598767" y="-1"/>
            <a:ext cx="3326355" cy="995307"/>
          </a:xfrm>
          <a:prstGeom prst="rect">
            <a:avLst/>
          </a:prstGeom>
        </p:spPr>
      </p:pic>
      <p:pic>
        <p:nvPicPr>
          <p:cNvPr id="191" name="图片 14"/>
          <p:cNvPicPr>
            <a:picLocks noChangeAspect="1"/>
          </p:cNvPicPr>
          <p:nvPr/>
        </p:nvPicPr>
        <p:blipFill rotWithShape="1">
          <a:blip r:embed="rId4" cstate="screen"/>
          <a:srcRect/>
          <a:stretch>
            <a:fillRect/>
          </a:stretch>
        </p:blipFill>
        <p:spPr>
          <a:xfrm>
            <a:off x="8890933" y="0"/>
            <a:ext cx="3326355" cy="973859"/>
          </a:xfrm>
          <a:prstGeom prst="rect">
            <a:avLst/>
          </a:prstGeom>
        </p:spPr>
      </p:pic>
      <p:sp>
        <p:nvSpPr>
          <p:cNvPr id="192" name="矩形 77"/>
          <p:cNvSpPr/>
          <p:nvPr/>
        </p:nvSpPr>
        <p:spPr>
          <a:xfrm>
            <a:off x="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193"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8641" y="125580"/>
            <a:ext cx="747562" cy="778934"/>
          </a:xfrm>
          <a:prstGeom prst="rect">
            <a:avLst/>
          </a:prstGeom>
          <a:ln>
            <a:solidFill>
              <a:srgbClr val="580C6E"/>
            </a:solidFill>
          </a:ln>
        </p:spPr>
      </p:pic>
      <p:sp>
        <p:nvSpPr>
          <p:cNvPr id="194" name="文本框 174"/>
          <p:cNvSpPr txBox="1"/>
          <p:nvPr/>
        </p:nvSpPr>
        <p:spPr>
          <a:xfrm>
            <a:off x="1295557" y="191311"/>
            <a:ext cx="9677243" cy="707886"/>
          </a:xfrm>
          <a:prstGeom prst="rect">
            <a:avLst/>
          </a:prstGeom>
          <a:noFill/>
        </p:spPr>
        <p:txBody>
          <a:bodyPr wrap="square" rtlCol="0">
            <a:spAutoFit/>
          </a:bodyPr>
          <a:lstStyle/>
          <a:p>
            <a:r>
              <a:rPr lang="zh-CN" altLang="en-US" sz="4000" b="1" dirty="0">
                <a:solidFill>
                  <a:schemeClr val="bg1"/>
                </a:solidFill>
                <a:cs typeface="+mn-ea"/>
                <a:sym typeface="+mn-lt"/>
              </a:rPr>
              <a:t>目录</a:t>
            </a:r>
            <a:endParaRPr dirty="0"/>
          </a:p>
        </p:txBody>
      </p:sp>
      <p:sp>
        <p:nvSpPr>
          <p:cNvPr id="195" name="灯片编号占位符 2"/>
          <p:cNvSpPr>
            <a:spLocks noGrp="1"/>
          </p:cNvSpPr>
          <p:nvPr>
            <p:ph type="sldNum" sz="quarter" idx="12"/>
          </p:nvPr>
        </p:nvSpPr>
        <p:spPr>
          <a:xfrm>
            <a:off x="9256295" y="637563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dirty="0">
                <a:solidFill>
                  <a:prstClr val="black">
                    <a:tint val="75000"/>
                  </a:prstClr>
                </a:solidFill>
                <a:latin typeface="HelveticaExt-Normal"/>
                <a:ea typeface="OPPOSans B"/>
              </a:rPr>
              <a:t>2</a:t>
            </a:r>
            <a:endParaRPr kumimoji="0" lang="zh-CN" altLang="en-US" sz="1200" b="0"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196" name="文本框 4"/>
          <p:cNvSpPr txBox="1"/>
          <p:nvPr/>
        </p:nvSpPr>
        <p:spPr>
          <a:xfrm>
            <a:off x="1295557" y="2061030"/>
            <a:ext cx="9525000" cy="641350"/>
          </a:xfrm>
          <a:prstGeom prst="rect">
            <a:avLst/>
          </a:prstGeom>
          <a:solidFill>
            <a:schemeClr val="bg1">
              <a:alpha val="93000"/>
            </a:schemeClr>
          </a:solidFill>
          <a:ln w="12700">
            <a:solidFill>
              <a:schemeClr val="tx2">
                <a:alpha val="100000"/>
              </a:schemeClr>
            </a:solidFill>
          </a:ln>
        </p:spPr>
        <p:txBody>
          <a:bodyPr wrap="square">
            <a:spAutoFit/>
          </a:bodyP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rgbClr val="7030A0">
                    <a:alpha val="100000"/>
                  </a:srgbClr>
                </a:solidFill>
                <a:latin typeface="Arial" panose="020B0604020202020204"/>
                <a:ea typeface="微软雅黑" panose="020B0503020204020204" charset="-122"/>
                <a:cs typeface="+mn-cs"/>
              </a:rPr>
              <a:t>稳态大作业</a:t>
            </a:r>
            <a:r>
              <a:rPr lang="en-US" altLang="zh-CN" sz="3600" b="1" i="0" u="none" strike="noStrike" dirty="0">
                <a:solidFill>
                  <a:srgbClr val="7030A0">
                    <a:alpha val="100000"/>
                  </a:srgbClr>
                </a:solidFill>
                <a:latin typeface="Arial" panose="020B0604020202020204"/>
                <a:ea typeface="微软雅黑" panose="020B0503020204020204" charset="-122"/>
                <a:cs typeface="+mn-cs"/>
              </a:rPr>
              <a:t>(1)</a:t>
            </a:r>
            <a:r>
              <a:rPr lang="zh-CN" altLang="en-US" sz="3600" b="1" i="0" u="none" strike="noStrike" dirty="0">
                <a:solidFill>
                  <a:srgbClr val="7030A0">
                    <a:alpha val="100000"/>
                  </a:srgbClr>
                </a:solidFill>
                <a:latin typeface="Arial" panose="020B0604020202020204"/>
                <a:ea typeface="微软雅黑" panose="020B0503020204020204" charset="-122"/>
                <a:cs typeface="+mn-cs"/>
              </a:rPr>
              <a:t>：经济调度</a:t>
            </a:r>
            <a:endParaRPr sz="1800" dirty="0">
              <a:solidFill>
                <a:schemeClr val="tx1">
                  <a:alpha val="100000"/>
                </a:schemeClr>
              </a:solidFill>
              <a:latin typeface="Arial" panose="020B0604020202020204"/>
              <a:ea typeface="微软雅黑" panose="020B0503020204020204" charset="-122"/>
              <a:cs typeface="+mn-cs"/>
            </a:endParaRPr>
          </a:p>
        </p:txBody>
      </p:sp>
      <p:sp>
        <p:nvSpPr>
          <p:cNvPr id="197" name="文本框 4"/>
          <p:cNvSpPr txBox="1"/>
          <p:nvPr/>
        </p:nvSpPr>
        <p:spPr>
          <a:xfrm>
            <a:off x="1295557" y="4135835"/>
            <a:ext cx="9525000" cy="641350"/>
          </a:xfrm>
          <a:prstGeom prst="rect">
            <a:avLst/>
          </a:prstGeom>
          <a:solidFill>
            <a:schemeClr val="bg1">
              <a:alpha val="93000"/>
            </a:schemeClr>
          </a:solidFill>
          <a:ln w="12700">
            <a:solidFill>
              <a:schemeClr val="tx2">
                <a:alpha val="100000"/>
              </a:schemeClr>
            </a:solidFill>
            <a:prstDash val="solid"/>
          </a:ln>
        </p:spPr>
        <p:txBody>
          <a:bodyPr wrap="square">
            <a:spAutoFit/>
          </a:bodyP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dirty="0">
                <a:solidFill>
                  <a:srgbClr val="7030A0">
                    <a:alpha val="100000"/>
                  </a:srgbClr>
                </a:solidFill>
                <a:latin typeface="Arial" panose="020B0604020202020204"/>
                <a:ea typeface="微软雅黑" panose="020B0503020204020204" charset="-122"/>
                <a:cs typeface="+mn-cs"/>
              </a:rPr>
              <a:t>稳态大作业</a:t>
            </a:r>
            <a:r>
              <a:rPr lang="en-US" altLang="zh-CN" sz="3600" b="1" dirty="0">
                <a:solidFill>
                  <a:srgbClr val="7030A0">
                    <a:alpha val="100000"/>
                  </a:srgbClr>
                </a:solidFill>
                <a:latin typeface="Arial" panose="020B0604020202020204"/>
                <a:ea typeface="微软雅黑" panose="020B0503020204020204" charset="-122"/>
                <a:cs typeface="+mn-cs"/>
              </a:rPr>
              <a:t>(3)</a:t>
            </a:r>
            <a:r>
              <a:rPr lang="zh-CN" altLang="en-US" sz="3600" b="1" dirty="0">
                <a:solidFill>
                  <a:srgbClr val="7030A0">
                    <a:alpha val="100000"/>
                  </a:srgbClr>
                </a:solidFill>
                <a:latin typeface="Arial" panose="020B0604020202020204"/>
                <a:ea typeface="微软雅黑" panose="020B0503020204020204" charset="-122"/>
                <a:cs typeface="+mn-cs"/>
              </a:rPr>
              <a:t>：随机规划</a:t>
            </a:r>
            <a:endParaRPr sz="1800" dirty="0">
              <a:solidFill>
                <a:schemeClr val="tx1">
                  <a:alpha val="100000"/>
                </a:schemeClr>
              </a:solidFill>
              <a:latin typeface="Arial" panose="020B0604020202020204"/>
              <a:ea typeface="微软雅黑" panose="020B0503020204020204" charset="-122"/>
              <a:cs typeface="+mn-cs"/>
            </a:endParaRPr>
          </a:p>
        </p:txBody>
      </p:sp>
      <p:sp>
        <p:nvSpPr>
          <p:cNvPr id="198" name="文本框 4"/>
          <p:cNvSpPr txBox="1"/>
          <p:nvPr/>
        </p:nvSpPr>
        <p:spPr>
          <a:xfrm>
            <a:off x="1295557" y="5123954"/>
            <a:ext cx="9525000" cy="641350"/>
          </a:xfrm>
          <a:prstGeom prst="rect">
            <a:avLst/>
          </a:prstGeom>
          <a:solidFill>
            <a:schemeClr val="bg1">
              <a:alpha val="93000"/>
            </a:schemeClr>
          </a:solidFill>
          <a:ln w="12700">
            <a:solidFill>
              <a:schemeClr val="tx2">
                <a:alpha val="100000"/>
              </a:schemeClr>
            </a:solidFill>
            <a:prstDash val="solid"/>
          </a:ln>
        </p:spPr>
        <p:txBody>
          <a:bodyPr wrap="square">
            <a:spAutoFit/>
          </a:bodyP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dirty="0">
                <a:solidFill>
                  <a:srgbClr val="7030A0">
                    <a:alpha val="100000"/>
                  </a:srgbClr>
                </a:solidFill>
                <a:latin typeface="Arial" panose="020B0604020202020204"/>
                <a:ea typeface="微软雅黑" panose="020B0503020204020204" charset="-122"/>
                <a:cs typeface="+mn-cs"/>
              </a:rPr>
              <a:t>稳态大作业</a:t>
            </a:r>
            <a:r>
              <a:rPr lang="en-US" altLang="zh-CN" sz="3600" b="1" dirty="0">
                <a:solidFill>
                  <a:srgbClr val="7030A0">
                    <a:alpha val="100000"/>
                  </a:srgbClr>
                </a:solidFill>
                <a:latin typeface="Arial" panose="020B0604020202020204"/>
                <a:ea typeface="微软雅黑" panose="020B0503020204020204" charset="-122"/>
                <a:cs typeface="+mn-cs"/>
              </a:rPr>
              <a:t>(4)</a:t>
            </a:r>
            <a:r>
              <a:rPr lang="zh-CN" altLang="en-US" sz="3600" b="1" dirty="0">
                <a:solidFill>
                  <a:srgbClr val="7030A0">
                    <a:alpha val="100000"/>
                  </a:srgbClr>
                </a:solidFill>
                <a:latin typeface="Arial" panose="020B0604020202020204"/>
                <a:ea typeface="微软雅黑" panose="020B0503020204020204" charset="-122"/>
                <a:cs typeface="+mn-cs"/>
              </a:rPr>
              <a:t>：鲁棒优化</a:t>
            </a:r>
            <a:endParaRPr sz="1800" dirty="0">
              <a:solidFill>
                <a:schemeClr val="tx1">
                  <a:alpha val="100000"/>
                </a:schemeClr>
              </a:solidFill>
              <a:latin typeface="Arial" panose="020B0604020202020204"/>
              <a:ea typeface="微软雅黑" panose="020B0503020204020204" charset="-122"/>
              <a:cs typeface="+mn-cs"/>
            </a:endParaRPr>
          </a:p>
        </p:txBody>
      </p:sp>
      <p:sp>
        <p:nvSpPr>
          <p:cNvPr id="2" name="文本框 4"/>
          <p:cNvSpPr txBox="1"/>
          <p:nvPr/>
        </p:nvSpPr>
        <p:spPr>
          <a:xfrm>
            <a:off x="1295557" y="3095942"/>
            <a:ext cx="9525000" cy="646331"/>
          </a:xfrm>
          <a:prstGeom prst="rect">
            <a:avLst/>
          </a:prstGeom>
          <a:solidFill>
            <a:schemeClr val="bg1">
              <a:alpha val="93000"/>
            </a:schemeClr>
          </a:solidFill>
          <a:ln w="12700">
            <a:solidFill>
              <a:schemeClr val="tx2">
                <a:alpha val="100000"/>
              </a:schemeClr>
            </a:solidFill>
          </a:ln>
        </p:spPr>
        <p:txBody>
          <a:bodyPr wrap="square">
            <a:spAutoFit/>
          </a:bodyP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rgbClr val="7030A0">
                    <a:alpha val="100000"/>
                  </a:srgbClr>
                </a:solidFill>
                <a:latin typeface="Arial" panose="020B0604020202020204"/>
                <a:ea typeface="微软雅黑" panose="020B0503020204020204" charset="-122"/>
                <a:cs typeface="+mn-cs"/>
              </a:rPr>
              <a:t>稳态大作业</a:t>
            </a:r>
            <a:r>
              <a:rPr lang="en-US" altLang="zh-CN" sz="3600" b="1" i="0" u="none" strike="noStrike" dirty="0">
                <a:solidFill>
                  <a:srgbClr val="7030A0">
                    <a:alpha val="100000"/>
                  </a:srgbClr>
                </a:solidFill>
                <a:latin typeface="Arial" panose="020B0604020202020204"/>
                <a:ea typeface="微软雅黑" panose="020B0503020204020204" charset="-122"/>
                <a:cs typeface="+mn-cs"/>
              </a:rPr>
              <a:t>(2)</a:t>
            </a:r>
            <a:r>
              <a:rPr lang="zh-CN" altLang="en-US" sz="3600" b="1" i="0" u="none" strike="noStrike" dirty="0">
                <a:solidFill>
                  <a:srgbClr val="7030A0">
                    <a:alpha val="100000"/>
                  </a:srgbClr>
                </a:solidFill>
                <a:latin typeface="Arial" panose="020B0604020202020204"/>
                <a:ea typeface="微软雅黑" panose="020B0503020204020204" charset="-122"/>
                <a:cs typeface="+mn-cs"/>
              </a:rPr>
              <a:t>：机组组合</a:t>
            </a:r>
            <a:endParaRPr sz="1800" dirty="0">
              <a:solidFill>
                <a:schemeClr val="tx1">
                  <a:alpha val="100000"/>
                </a:schemeClr>
              </a:solidFill>
              <a:latin typeface="Arial" panose="020B0604020202020204"/>
              <a:ea typeface="微软雅黑" panose="020B0503020204020204" charset="-122"/>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(4)</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：鲁棒优化</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20</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14" name="灯片编号占位符 2"/>
          <p:cNvSpPr txBox="1"/>
          <p:nvPr/>
        </p:nvSpPr>
        <p:spPr>
          <a:xfrm>
            <a:off x="9325779" y="6057963"/>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C7EE5D8-6200-46CA-A960-1DA5B550D24A}" type="slidenum">
              <a:rPr lang="en-US" altLang="zh-MO" smtClean="0"/>
              <a:t>20</a:t>
            </a:fld>
            <a:endParaRPr lang="zh-MO" altLang="en-US" sz="1200" b="1" dirty="0">
              <a:solidFill>
                <a:prstClr val="black">
                  <a:tint val="75000"/>
                </a:prstClr>
              </a:solidFill>
              <a:latin typeface="HelveticaExt-Normal"/>
              <a:ea typeface="OPPOSans B"/>
            </a:endParaRPr>
          </a:p>
        </p:txBody>
      </p:sp>
      <p:sp>
        <p:nvSpPr>
          <p:cNvPr id="20" name="文字方塊 19"/>
          <p:cNvSpPr txBox="1"/>
          <p:nvPr/>
        </p:nvSpPr>
        <p:spPr>
          <a:xfrm>
            <a:off x="6613541" y="2712706"/>
            <a:ext cx="4083838"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写成紧凑形式后，得到的主问题形式</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2" name="矩形: 圆角 25"/>
          <p:cNvSpPr/>
          <p:nvPr/>
        </p:nvSpPr>
        <p:spPr>
          <a:xfrm>
            <a:off x="4116552" y="128862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4" name="矩形: 圆角 25"/>
          <p:cNvSpPr/>
          <p:nvPr/>
        </p:nvSpPr>
        <p:spPr>
          <a:xfrm>
            <a:off x="6148726" y="1288629"/>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5" name="文字方塊 4"/>
          <p:cNvSpPr txBox="1"/>
          <p:nvPr/>
        </p:nvSpPr>
        <p:spPr>
          <a:xfrm>
            <a:off x="707349" y="2712706"/>
            <a:ext cx="2013259"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满足的约束条件</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10" name="文本框 12"/>
          <p:cNvSpPr txBox="1"/>
          <p:nvPr/>
        </p:nvSpPr>
        <p:spPr>
          <a:xfrm>
            <a:off x="758142" y="1808392"/>
            <a:ext cx="1024938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任务一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 </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请根据论文</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微电网两阶段鲁棒优化经济调度方法</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，完成两阶段鲁棒优化模型的程序编写与求解。</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6" name="圖片 5"/>
          <p:cNvPicPr>
            <a:picLocks noChangeAspect="1"/>
          </p:cNvPicPr>
          <p:nvPr/>
        </p:nvPicPr>
        <p:blipFill>
          <a:blip r:embed="rId7"/>
          <a:stretch>
            <a:fillRect/>
          </a:stretch>
        </p:blipFill>
        <p:spPr>
          <a:xfrm>
            <a:off x="885462" y="3164845"/>
            <a:ext cx="4800505" cy="2990378"/>
          </a:xfrm>
          <a:prstGeom prst="rect">
            <a:avLst/>
          </a:prstGeom>
          <a:ln>
            <a:solidFill>
              <a:schemeClr val="tx1"/>
            </a:solidFill>
          </a:ln>
        </p:spPr>
      </p:pic>
      <p:pic>
        <p:nvPicPr>
          <p:cNvPr id="8" name="圖片 7"/>
          <p:cNvPicPr>
            <a:picLocks noChangeAspect="1"/>
          </p:cNvPicPr>
          <p:nvPr/>
        </p:nvPicPr>
        <p:blipFill>
          <a:blip r:embed="rId8"/>
          <a:stretch>
            <a:fillRect/>
          </a:stretch>
        </p:blipFill>
        <p:spPr>
          <a:xfrm>
            <a:off x="6878274" y="3164845"/>
            <a:ext cx="2013259" cy="2990378"/>
          </a:xfrm>
          <a:prstGeom prst="rect">
            <a:avLst/>
          </a:prstGeom>
          <a:ln>
            <a:solidFill>
              <a:schemeClr val="tx1"/>
            </a:solidFill>
          </a:ln>
        </p:spPr>
      </p:pic>
      <p:sp>
        <p:nvSpPr>
          <p:cNvPr id="9" name="文字方塊 8"/>
          <p:cNvSpPr txBox="1"/>
          <p:nvPr/>
        </p:nvSpPr>
        <p:spPr>
          <a:xfrm>
            <a:off x="824149" y="1225318"/>
            <a:ext cx="173046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主问题编写</a:t>
            </a:r>
            <a:endParaRPr lang="zh-MO" altLang="en-US"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(4)</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：鲁棒优化</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21</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14" name="灯片编号占位符 2"/>
          <p:cNvSpPr txBox="1"/>
          <p:nvPr/>
        </p:nvSpPr>
        <p:spPr>
          <a:xfrm>
            <a:off x="9325779" y="6057963"/>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C7EE5D8-6200-46CA-A960-1DA5B550D24A}" type="slidenum">
              <a:rPr lang="en-US" altLang="zh-MO" smtClean="0"/>
              <a:t>21</a:t>
            </a:fld>
            <a:endParaRPr lang="zh-MO" altLang="en-US" sz="1200" b="1" dirty="0">
              <a:solidFill>
                <a:prstClr val="black">
                  <a:tint val="75000"/>
                </a:prstClr>
              </a:solidFill>
              <a:latin typeface="HelveticaExt-Normal"/>
              <a:ea typeface="OPPOSans B"/>
            </a:endParaRPr>
          </a:p>
        </p:txBody>
      </p:sp>
      <p:sp>
        <p:nvSpPr>
          <p:cNvPr id="20" name="文字方塊 19"/>
          <p:cNvSpPr txBox="1"/>
          <p:nvPr/>
        </p:nvSpPr>
        <p:spPr>
          <a:xfrm>
            <a:off x="6923686" y="2712706"/>
            <a:ext cx="4083838"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【D </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矩阵和</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d </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向量的列写</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2" name="矩形: 圆角 25"/>
          <p:cNvSpPr/>
          <p:nvPr/>
        </p:nvSpPr>
        <p:spPr>
          <a:xfrm>
            <a:off x="4116552" y="128862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4" name="矩形: 圆角 25"/>
          <p:cNvSpPr/>
          <p:nvPr/>
        </p:nvSpPr>
        <p:spPr>
          <a:xfrm>
            <a:off x="6148726" y="1288629"/>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5" name="文字方塊 4"/>
          <p:cNvSpPr txBox="1"/>
          <p:nvPr/>
        </p:nvSpPr>
        <p:spPr>
          <a:xfrm>
            <a:off x="707349" y="2712706"/>
            <a:ext cx="3858864"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【c </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向量、</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y </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向量和</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x </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向量的列写</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10" name="文本框 12"/>
          <p:cNvSpPr txBox="1"/>
          <p:nvPr/>
        </p:nvSpPr>
        <p:spPr>
          <a:xfrm>
            <a:off x="758142" y="1808392"/>
            <a:ext cx="1024938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任务一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 </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请根据论文</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微电网两阶段鲁棒优化经济调度方法</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，完成两阶段鲁棒优化模型的程序编写与求解。</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7" name="圖片 6"/>
          <p:cNvPicPr>
            <a:picLocks noChangeAspect="1"/>
          </p:cNvPicPr>
          <p:nvPr/>
        </p:nvPicPr>
        <p:blipFill>
          <a:blip r:embed="rId7"/>
          <a:stretch>
            <a:fillRect/>
          </a:stretch>
        </p:blipFill>
        <p:spPr>
          <a:xfrm>
            <a:off x="776727" y="3177219"/>
            <a:ext cx="6066723" cy="3304604"/>
          </a:xfrm>
          <a:prstGeom prst="rect">
            <a:avLst/>
          </a:prstGeom>
          <a:ln>
            <a:solidFill>
              <a:schemeClr val="tx1"/>
            </a:solidFill>
          </a:ln>
        </p:spPr>
      </p:pic>
      <p:pic>
        <p:nvPicPr>
          <p:cNvPr id="11" name="圖片 10"/>
          <p:cNvPicPr>
            <a:picLocks noChangeAspect="1"/>
          </p:cNvPicPr>
          <p:nvPr/>
        </p:nvPicPr>
        <p:blipFill>
          <a:blip r:embed="rId8"/>
          <a:stretch>
            <a:fillRect/>
          </a:stretch>
        </p:blipFill>
        <p:spPr>
          <a:xfrm>
            <a:off x="7136595" y="3177219"/>
            <a:ext cx="3578253" cy="3304604"/>
          </a:xfrm>
          <a:prstGeom prst="rect">
            <a:avLst/>
          </a:prstGeom>
          <a:ln>
            <a:solidFill>
              <a:schemeClr val="tx1"/>
            </a:solidFill>
          </a:ln>
        </p:spPr>
      </p:pic>
      <p:sp>
        <p:nvSpPr>
          <p:cNvPr id="12" name="文字方塊 11"/>
          <p:cNvSpPr txBox="1"/>
          <p:nvPr/>
        </p:nvSpPr>
        <p:spPr>
          <a:xfrm>
            <a:off x="824149" y="1225318"/>
            <a:ext cx="173046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主问题编写</a:t>
            </a:r>
            <a:endParaRPr lang="zh-MO" altLang="en-US"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(4)</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：鲁棒优化</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22</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14" name="灯片编号占位符 2"/>
          <p:cNvSpPr txBox="1"/>
          <p:nvPr/>
        </p:nvSpPr>
        <p:spPr>
          <a:xfrm>
            <a:off x="9325779" y="6057963"/>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C7EE5D8-6200-46CA-A960-1DA5B550D24A}" type="slidenum">
              <a:rPr lang="en-US" altLang="zh-MO" smtClean="0"/>
              <a:t>22</a:t>
            </a:fld>
            <a:endParaRPr lang="zh-MO" altLang="en-US" sz="1200" b="1" dirty="0">
              <a:solidFill>
                <a:prstClr val="black">
                  <a:tint val="75000"/>
                </a:prstClr>
              </a:solidFill>
              <a:latin typeface="HelveticaExt-Normal"/>
              <a:ea typeface="OPPOSans B"/>
            </a:endParaRPr>
          </a:p>
        </p:txBody>
      </p:sp>
      <p:sp>
        <p:nvSpPr>
          <p:cNvPr id="20" name="文字方塊 19"/>
          <p:cNvSpPr txBox="1"/>
          <p:nvPr/>
        </p:nvSpPr>
        <p:spPr>
          <a:xfrm>
            <a:off x="5972769" y="2712706"/>
            <a:ext cx="4083838"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【F </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矩阵、</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G </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矩阵和</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h </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向量的列写</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2" name="矩形: 圆角 25"/>
          <p:cNvSpPr/>
          <p:nvPr/>
        </p:nvSpPr>
        <p:spPr>
          <a:xfrm>
            <a:off x="4116552" y="128862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4" name="矩形: 圆角 25"/>
          <p:cNvSpPr/>
          <p:nvPr/>
        </p:nvSpPr>
        <p:spPr>
          <a:xfrm>
            <a:off x="6148726" y="1288629"/>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5" name="文字方塊 4"/>
          <p:cNvSpPr txBox="1"/>
          <p:nvPr/>
        </p:nvSpPr>
        <p:spPr>
          <a:xfrm>
            <a:off x="707349" y="2712706"/>
            <a:ext cx="3858864"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【K </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矩阵和</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k </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向量的列写</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10" name="文本框 12"/>
          <p:cNvSpPr txBox="1"/>
          <p:nvPr/>
        </p:nvSpPr>
        <p:spPr>
          <a:xfrm>
            <a:off x="758142" y="1808392"/>
            <a:ext cx="1024938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任务一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 </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请根据论文</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微电网两阶段鲁棒优化经济调度方法</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，完成两阶段鲁棒优化模型的程序编写与求解。</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6" name="圖片 5"/>
          <p:cNvPicPr>
            <a:picLocks noChangeAspect="1"/>
          </p:cNvPicPr>
          <p:nvPr/>
        </p:nvPicPr>
        <p:blipFill>
          <a:blip r:embed="rId7"/>
          <a:stretch>
            <a:fillRect/>
          </a:stretch>
        </p:blipFill>
        <p:spPr>
          <a:xfrm>
            <a:off x="758142" y="3174344"/>
            <a:ext cx="4337769" cy="3483036"/>
          </a:xfrm>
          <a:prstGeom prst="rect">
            <a:avLst/>
          </a:prstGeom>
          <a:ln>
            <a:solidFill>
              <a:schemeClr val="tx1"/>
            </a:solidFill>
          </a:ln>
        </p:spPr>
      </p:pic>
      <p:pic>
        <p:nvPicPr>
          <p:cNvPr id="9" name="圖片 8"/>
          <p:cNvPicPr>
            <a:picLocks noChangeAspect="1"/>
          </p:cNvPicPr>
          <p:nvPr/>
        </p:nvPicPr>
        <p:blipFill>
          <a:blip r:embed="rId8"/>
          <a:stretch>
            <a:fillRect/>
          </a:stretch>
        </p:blipFill>
        <p:spPr>
          <a:xfrm>
            <a:off x="6133763" y="3196953"/>
            <a:ext cx="5389495" cy="3483036"/>
          </a:xfrm>
          <a:prstGeom prst="rect">
            <a:avLst/>
          </a:prstGeom>
          <a:ln>
            <a:solidFill>
              <a:schemeClr val="tx1"/>
            </a:solidFill>
          </a:ln>
        </p:spPr>
      </p:pic>
      <p:sp>
        <p:nvSpPr>
          <p:cNvPr id="12" name="文字方塊 11"/>
          <p:cNvSpPr txBox="1"/>
          <p:nvPr/>
        </p:nvSpPr>
        <p:spPr>
          <a:xfrm>
            <a:off x="824149" y="1225318"/>
            <a:ext cx="173046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主问题编写</a:t>
            </a:r>
            <a:endParaRPr lang="zh-MO" alt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(4)</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：鲁棒优化</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23</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14" name="灯片编号占位符 2"/>
          <p:cNvSpPr txBox="1"/>
          <p:nvPr/>
        </p:nvSpPr>
        <p:spPr>
          <a:xfrm>
            <a:off x="9325779" y="6057963"/>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C7EE5D8-6200-46CA-A960-1DA5B550D24A}" type="slidenum">
              <a:rPr lang="en-US" altLang="zh-MO" smtClean="0"/>
              <a:t>23</a:t>
            </a:fld>
            <a:endParaRPr lang="zh-MO" altLang="en-US" sz="1200" b="1" dirty="0">
              <a:solidFill>
                <a:prstClr val="black">
                  <a:tint val="75000"/>
                </a:prstClr>
              </a:solidFill>
              <a:latin typeface="HelveticaExt-Normal"/>
              <a:ea typeface="OPPOSans B"/>
            </a:endParaRPr>
          </a:p>
        </p:txBody>
      </p:sp>
      <p:sp>
        <p:nvSpPr>
          <p:cNvPr id="2" name="矩形: 圆角 25"/>
          <p:cNvSpPr/>
          <p:nvPr/>
        </p:nvSpPr>
        <p:spPr>
          <a:xfrm>
            <a:off x="4116552" y="128862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4" name="矩形: 圆角 25"/>
          <p:cNvSpPr/>
          <p:nvPr/>
        </p:nvSpPr>
        <p:spPr>
          <a:xfrm>
            <a:off x="6148726" y="1288629"/>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5" name="文字方塊 4"/>
          <p:cNvSpPr txBox="1"/>
          <p:nvPr/>
        </p:nvSpPr>
        <p:spPr>
          <a:xfrm>
            <a:off x="707349" y="2712706"/>
            <a:ext cx="3858864"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da-DK" altLang="zh-CN" sz="1800" b="1" u="none" strike="noStrike" dirty="0">
                <a:solidFill>
                  <a:srgbClr val="7030A0">
                    <a:alpha val="100000"/>
                  </a:srgbClr>
                </a:solidFill>
                <a:latin typeface="微软雅黑" panose="020B0503020204020204" charset="-122"/>
                <a:ea typeface="微软雅黑" panose="020B0503020204020204" charset="-122"/>
                <a:cs typeface="+mn-cs"/>
              </a:rPr>
              <a:t>I </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矩阵、</a:t>
            </a:r>
            <a:r>
              <a:rPr lang="da-DK" altLang="zh-CN" sz="1800" b="1" u="none" strike="noStrike" dirty="0">
                <a:solidFill>
                  <a:srgbClr val="7030A0">
                    <a:alpha val="100000"/>
                  </a:srgbClr>
                </a:solidFill>
                <a:latin typeface="微软雅黑" panose="020B0503020204020204" charset="-122"/>
                <a:ea typeface="微软雅黑" panose="020B0503020204020204" charset="-122"/>
                <a:cs typeface="+mn-cs"/>
              </a:rPr>
              <a:t>y </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向量和</a:t>
            </a:r>
            <a:r>
              <a:rPr lang="da-DK" altLang="zh-CN" sz="1800" b="1" u="none" strike="noStrike" dirty="0">
                <a:solidFill>
                  <a:srgbClr val="7030A0">
                    <a:alpha val="100000"/>
                  </a:srgbClr>
                </a:solidFill>
                <a:latin typeface="微软雅黑" panose="020B0503020204020204" charset="-122"/>
                <a:ea typeface="微软雅黑" panose="020B0503020204020204" charset="-122"/>
                <a:cs typeface="+mn-cs"/>
              </a:rPr>
              <a:t>u </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向量的表达</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10" name="文本框 12"/>
          <p:cNvSpPr txBox="1"/>
          <p:nvPr/>
        </p:nvSpPr>
        <p:spPr>
          <a:xfrm>
            <a:off x="758142" y="1808392"/>
            <a:ext cx="1024938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任务一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 </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请根据论文</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微电网两阶段鲁棒优化经济调度方法</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，完成两阶段鲁棒优化模型的程序编写与求解。</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7" name="圖片 6"/>
          <p:cNvPicPr>
            <a:picLocks noChangeAspect="1"/>
          </p:cNvPicPr>
          <p:nvPr/>
        </p:nvPicPr>
        <p:blipFill>
          <a:blip r:embed="rId7"/>
          <a:stretch>
            <a:fillRect/>
          </a:stretch>
        </p:blipFill>
        <p:spPr>
          <a:xfrm>
            <a:off x="758142" y="3196953"/>
            <a:ext cx="4823663" cy="2208424"/>
          </a:xfrm>
          <a:prstGeom prst="rect">
            <a:avLst/>
          </a:prstGeom>
          <a:ln>
            <a:solidFill>
              <a:schemeClr val="tx1"/>
            </a:solidFill>
          </a:ln>
        </p:spPr>
      </p:pic>
      <p:sp>
        <p:nvSpPr>
          <p:cNvPr id="12" name="文字方塊 11"/>
          <p:cNvSpPr txBox="1"/>
          <p:nvPr/>
        </p:nvSpPr>
        <p:spPr>
          <a:xfrm>
            <a:off x="6406169" y="2712010"/>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约束条件</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13" name="文字方塊 12"/>
          <p:cNvSpPr txBox="1"/>
          <p:nvPr/>
        </p:nvSpPr>
        <p:spPr>
          <a:xfrm>
            <a:off x="6406169" y="5420050"/>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目标函数</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pic>
        <p:nvPicPr>
          <p:cNvPr id="16" name="圖片 15"/>
          <p:cNvPicPr>
            <a:picLocks noChangeAspect="1"/>
          </p:cNvPicPr>
          <p:nvPr/>
        </p:nvPicPr>
        <p:blipFill>
          <a:blip r:embed="rId8"/>
          <a:stretch>
            <a:fillRect/>
          </a:stretch>
        </p:blipFill>
        <p:spPr>
          <a:xfrm>
            <a:off x="6511812" y="3196953"/>
            <a:ext cx="3847223" cy="1788621"/>
          </a:xfrm>
          <a:prstGeom prst="rect">
            <a:avLst/>
          </a:prstGeom>
          <a:ln>
            <a:solidFill>
              <a:schemeClr val="tx1"/>
            </a:solidFill>
          </a:ln>
        </p:spPr>
      </p:pic>
      <p:pic>
        <p:nvPicPr>
          <p:cNvPr id="18" name="圖片 17"/>
          <p:cNvPicPr>
            <a:picLocks noChangeAspect="1"/>
          </p:cNvPicPr>
          <p:nvPr/>
        </p:nvPicPr>
        <p:blipFill>
          <a:blip r:embed="rId9"/>
          <a:stretch>
            <a:fillRect/>
          </a:stretch>
        </p:blipFill>
        <p:spPr>
          <a:xfrm>
            <a:off x="6511812" y="5907872"/>
            <a:ext cx="2743200" cy="400050"/>
          </a:xfrm>
          <a:prstGeom prst="rect">
            <a:avLst/>
          </a:prstGeom>
          <a:ln>
            <a:solidFill>
              <a:schemeClr val="tx1"/>
            </a:solidFill>
          </a:ln>
        </p:spPr>
      </p:pic>
      <p:sp>
        <p:nvSpPr>
          <p:cNvPr id="19" name="文字方塊 18"/>
          <p:cNvSpPr txBox="1"/>
          <p:nvPr/>
        </p:nvSpPr>
        <p:spPr>
          <a:xfrm>
            <a:off x="824149" y="1225318"/>
            <a:ext cx="173046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主问题编写</a:t>
            </a:r>
            <a:endParaRPr lang="zh-MO" altLang="en-US"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(4)</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：鲁棒优化</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24</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14" name="灯片编号占位符 2"/>
          <p:cNvSpPr txBox="1"/>
          <p:nvPr/>
        </p:nvSpPr>
        <p:spPr>
          <a:xfrm>
            <a:off x="9325779" y="6057963"/>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C7EE5D8-6200-46CA-A960-1DA5B550D24A}" type="slidenum">
              <a:rPr lang="en-US" altLang="zh-MO" smtClean="0"/>
              <a:t>24</a:t>
            </a:fld>
            <a:endParaRPr lang="zh-MO" altLang="en-US" sz="1200" b="1" dirty="0">
              <a:solidFill>
                <a:prstClr val="black">
                  <a:tint val="75000"/>
                </a:prstClr>
              </a:solidFill>
              <a:latin typeface="HelveticaExt-Normal"/>
              <a:ea typeface="OPPOSans B"/>
            </a:endParaRPr>
          </a:p>
        </p:txBody>
      </p:sp>
      <p:sp>
        <p:nvSpPr>
          <p:cNvPr id="20" name="文字方塊 19"/>
          <p:cNvSpPr txBox="1"/>
          <p:nvPr/>
        </p:nvSpPr>
        <p:spPr>
          <a:xfrm>
            <a:off x="5211543" y="2712706"/>
            <a:ext cx="3934098"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不确定变量及辅助变量</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2" name="矩形: 圆角 25"/>
          <p:cNvSpPr/>
          <p:nvPr/>
        </p:nvSpPr>
        <p:spPr>
          <a:xfrm>
            <a:off x="4116552" y="128862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4" name="矩形: 圆角 25"/>
          <p:cNvSpPr/>
          <p:nvPr/>
        </p:nvSpPr>
        <p:spPr>
          <a:xfrm>
            <a:off x="6148726" y="1288629"/>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5" name="文字方塊 4"/>
          <p:cNvSpPr txBox="1"/>
          <p:nvPr/>
        </p:nvSpPr>
        <p:spPr>
          <a:xfrm>
            <a:off x="707349" y="2712706"/>
            <a:ext cx="2070575"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满足的约束条件</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10" name="文本框 12"/>
          <p:cNvSpPr txBox="1"/>
          <p:nvPr/>
        </p:nvSpPr>
        <p:spPr>
          <a:xfrm>
            <a:off x="758142" y="1808392"/>
            <a:ext cx="1024938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任务一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 </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请根据论文</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微电网两阶段鲁棒优化经济调度方法</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，完成两阶段鲁棒优化模型的程序编写与求解。</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 name="文字方塊 2"/>
          <p:cNvSpPr txBox="1"/>
          <p:nvPr/>
        </p:nvSpPr>
        <p:spPr>
          <a:xfrm>
            <a:off x="824149" y="1225318"/>
            <a:ext cx="173046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TW" altLang="en-US" sz="2400" b="1" u="none" strike="noStrike" dirty="0">
                <a:solidFill>
                  <a:srgbClr val="7030A0">
                    <a:alpha val="100000"/>
                  </a:srgbClr>
                </a:solidFill>
                <a:latin typeface="微软雅黑" panose="020B0503020204020204" charset="-122"/>
                <a:ea typeface="微软雅黑" panose="020B0503020204020204" charset="-122"/>
                <a:cs typeface="+mn-cs"/>
              </a:rPr>
              <a:t>子</a:t>
            </a:r>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问题编写</a:t>
            </a:r>
            <a:endParaRPr lang="zh-MO" altLang="en-US" sz="2400" dirty="0"/>
          </a:p>
        </p:txBody>
      </p:sp>
      <p:sp>
        <p:nvSpPr>
          <p:cNvPr id="6" name="文字方塊 5"/>
          <p:cNvSpPr txBox="1"/>
          <p:nvPr/>
        </p:nvSpPr>
        <p:spPr>
          <a:xfrm>
            <a:off x="5044660" y="6049789"/>
            <a:ext cx="6303034" cy="5486400"/>
          </a:xfrm>
        </p:spPr>
        <p:txBody>
          <a:bodyPr wrap="square">
            <a:spAutoFit/>
          </a:bodyPr>
          <a:lstStyle/>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根据强对偶理论转化为</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max </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形式，子问题辅助求解不确定变量</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u </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在不确定集</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U </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中朝着最恶劣场景变化的结果。</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en-US" dirty="0">
              <a:solidFill>
                <a:schemeClr val="tx1">
                  <a:alpha val="100000"/>
                </a:schemeClr>
              </a:solidFill>
              <a:latin typeface="微软雅黑" panose="020B0503020204020204" charset="-122"/>
              <a:ea typeface="微软雅黑" panose="020B0503020204020204" charset="-122"/>
            </a:endParaRPr>
          </a:p>
        </p:txBody>
      </p:sp>
      <p:pic>
        <p:nvPicPr>
          <p:cNvPr id="8" name="圖片 7"/>
          <p:cNvPicPr>
            <a:picLocks noChangeAspect="1"/>
          </p:cNvPicPr>
          <p:nvPr/>
        </p:nvPicPr>
        <p:blipFill>
          <a:blip r:embed="rId7"/>
          <a:stretch>
            <a:fillRect/>
          </a:stretch>
        </p:blipFill>
        <p:spPr>
          <a:xfrm>
            <a:off x="758142" y="3196953"/>
            <a:ext cx="3919802" cy="3462785"/>
          </a:xfrm>
          <a:prstGeom prst="rect">
            <a:avLst/>
          </a:prstGeom>
          <a:ln>
            <a:solidFill>
              <a:schemeClr val="tx1"/>
            </a:solidFill>
          </a:ln>
        </p:spPr>
      </p:pic>
      <p:pic>
        <p:nvPicPr>
          <p:cNvPr id="11" name="圖片 10"/>
          <p:cNvPicPr>
            <a:picLocks noChangeAspect="1"/>
          </p:cNvPicPr>
          <p:nvPr/>
        </p:nvPicPr>
        <p:blipFill>
          <a:blip r:embed="rId8"/>
          <a:stretch>
            <a:fillRect/>
          </a:stretch>
        </p:blipFill>
        <p:spPr>
          <a:xfrm>
            <a:off x="5445451" y="3199874"/>
            <a:ext cx="4626990" cy="2631380"/>
          </a:xfrm>
          <a:prstGeom prst="rect">
            <a:avLst/>
          </a:prstGeom>
          <a:ln>
            <a:solidFill>
              <a:schemeClr val="tx1"/>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(4)</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：鲁棒优化</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25</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14" name="灯片编号占位符 2"/>
          <p:cNvSpPr txBox="1"/>
          <p:nvPr/>
        </p:nvSpPr>
        <p:spPr>
          <a:xfrm>
            <a:off x="9325779" y="6057963"/>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C7EE5D8-6200-46CA-A960-1DA5B550D24A}" type="slidenum">
              <a:rPr lang="en-US" altLang="zh-MO" smtClean="0"/>
              <a:t>25</a:t>
            </a:fld>
            <a:endParaRPr lang="zh-MO" altLang="en-US" sz="1200" b="1" dirty="0">
              <a:solidFill>
                <a:prstClr val="black">
                  <a:tint val="75000"/>
                </a:prstClr>
              </a:solidFill>
              <a:latin typeface="HelveticaExt-Normal"/>
              <a:ea typeface="OPPOSans B"/>
            </a:endParaRPr>
          </a:p>
        </p:txBody>
      </p:sp>
      <p:sp>
        <p:nvSpPr>
          <p:cNvPr id="20" name="文字方塊 19"/>
          <p:cNvSpPr txBox="1"/>
          <p:nvPr/>
        </p:nvSpPr>
        <p:spPr>
          <a:xfrm>
            <a:off x="6392161" y="2712706"/>
            <a:ext cx="3934098"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约束条件</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2" name="矩形: 圆角 25"/>
          <p:cNvSpPr/>
          <p:nvPr/>
        </p:nvSpPr>
        <p:spPr>
          <a:xfrm>
            <a:off x="4116552" y="128862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4" name="矩形: 圆角 25"/>
          <p:cNvSpPr/>
          <p:nvPr/>
        </p:nvSpPr>
        <p:spPr>
          <a:xfrm>
            <a:off x="6148726" y="1288629"/>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5" name="文字方塊 4"/>
          <p:cNvSpPr txBox="1"/>
          <p:nvPr/>
        </p:nvSpPr>
        <p:spPr>
          <a:xfrm>
            <a:off x="707349" y="2712706"/>
            <a:ext cx="2070575"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变量关系</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10" name="文本框 12"/>
          <p:cNvSpPr txBox="1"/>
          <p:nvPr/>
        </p:nvSpPr>
        <p:spPr>
          <a:xfrm>
            <a:off x="758142" y="1808392"/>
            <a:ext cx="1024938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任务一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 </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请根据论文</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微电网两阶段鲁棒优化经济调度方法</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，完成两阶段鲁棒优化模型的程序编写与求解。</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 name="文字方塊 2"/>
          <p:cNvSpPr txBox="1"/>
          <p:nvPr/>
        </p:nvSpPr>
        <p:spPr>
          <a:xfrm>
            <a:off x="824149" y="1225318"/>
            <a:ext cx="173046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TW" altLang="en-US" sz="2400" b="1" u="none" strike="noStrike" dirty="0">
                <a:solidFill>
                  <a:srgbClr val="7030A0">
                    <a:alpha val="100000"/>
                  </a:srgbClr>
                </a:solidFill>
                <a:latin typeface="微软雅黑" panose="020B0503020204020204" charset="-122"/>
                <a:ea typeface="微软雅黑" panose="020B0503020204020204" charset="-122"/>
                <a:cs typeface="+mn-cs"/>
              </a:rPr>
              <a:t>子</a:t>
            </a:r>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问题编写</a:t>
            </a:r>
            <a:endParaRPr lang="zh-MO" altLang="en-US" sz="2400" dirty="0"/>
          </a:p>
        </p:txBody>
      </p:sp>
      <p:pic>
        <p:nvPicPr>
          <p:cNvPr id="9" name="圖片 8"/>
          <p:cNvPicPr>
            <a:picLocks noChangeAspect="1"/>
          </p:cNvPicPr>
          <p:nvPr/>
        </p:nvPicPr>
        <p:blipFill>
          <a:blip r:embed="rId7"/>
          <a:stretch>
            <a:fillRect/>
          </a:stretch>
        </p:blipFill>
        <p:spPr>
          <a:xfrm>
            <a:off x="758142" y="3112475"/>
            <a:ext cx="3975904" cy="2110206"/>
          </a:xfrm>
          <a:prstGeom prst="rect">
            <a:avLst/>
          </a:prstGeom>
          <a:ln>
            <a:solidFill>
              <a:schemeClr val="tx1"/>
            </a:solidFill>
          </a:ln>
        </p:spPr>
      </p:pic>
      <p:pic>
        <p:nvPicPr>
          <p:cNvPr id="13" name="圖片 12"/>
          <p:cNvPicPr>
            <a:picLocks noChangeAspect="1"/>
          </p:cNvPicPr>
          <p:nvPr/>
        </p:nvPicPr>
        <p:blipFill>
          <a:blip r:embed="rId8"/>
          <a:stretch>
            <a:fillRect/>
          </a:stretch>
        </p:blipFill>
        <p:spPr>
          <a:xfrm>
            <a:off x="6392161" y="3142527"/>
            <a:ext cx="5604920" cy="2103876"/>
          </a:xfrm>
          <a:prstGeom prst="rect">
            <a:avLst/>
          </a:prstGeom>
          <a:ln>
            <a:solidFill>
              <a:schemeClr val="tx1"/>
            </a:solidFill>
          </a:ln>
        </p:spPr>
      </p:pic>
      <p:sp>
        <p:nvSpPr>
          <p:cNvPr id="15" name="文字方塊 14"/>
          <p:cNvSpPr txBox="1"/>
          <p:nvPr/>
        </p:nvSpPr>
        <p:spPr>
          <a:xfrm>
            <a:off x="707349" y="5529912"/>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目标函数</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pic>
        <p:nvPicPr>
          <p:cNvPr id="17" name="圖片 16"/>
          <p:cNvPicPr>
            <a:picLocks noChangeAspect="1"/>
          </p:cNvPicPr>
          <p:nvPr/>
        </p:nvPicPr>
        <p:blipFill>
          <a:blip r:embed="rId9"/>
          <a:stretch>
            <a:fillRect/>
          </a:stretch>
        </p:blipFill>
        <p:spPr>
          <a:xfrm>
            <a:off x="758142" y="5938113"/>
            <a:ext cx="8382000" cy="352425"/>
          </a:xfrm>
          <a:prstGeom prst="rect">
            <a:avLst/>
          </a:prstGeom>
          <a:ln>
            <a:solidFill>
              <a:schemeClr val="tx1"/>
            </a:solid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(4)</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：鲁棒优化</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26</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14" name="灯片编号占位符 2"/>
          <p:cNvSpPr txBox="1"/>
          <p:nvPr/>
        </p:nvSpPr>
        <p:spPr>
          <a:xfrm>
            <a:off x="9325779" y="6057963"/>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C7EE5D8-6200-46CA-A960-1DA5B550D24A}" type="slidenum">
              <a:rPr lang="en-US" altLang="zh-MO" smtClean="0"/>
              <a:t>26</a:t>
            </a:fld>
            <a:endParaRPr lang="zh-MO" altLang="en-US" sz="1200" b="1" dirty="0">
              <a:solidFill>
                <a:prstClr val="black">
                  <a:tint val="75000"/>
                </a:prstClr>
              </a:solidFill>
              <a:latin typeface="HelveticaExt-Normal"/>
              <a:ea typeface="OPPOSans B"/>
            </a:endParaRPr>
          </a:p>
        </p:txBody>
      </p:sp>
      <p:sp>
        <p:nvSpPr>
          <p:cNvPr id="20" name="文字方塊 19"/>
          <p:cNvSpPr txBox="1"/>
          <p:nvPr/>
        </p:nvSpPr>
        <p:spPr>
          <a:xfrm>
            <a:off x="758142" y="4842901"/>
            <a:ext cx="3934098"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da-DK" altLang="zh-CN" sz="1800" b="1" u="none" strike="noStrike" dirty="0">
                <a:solidFill>
                  <a:srgbClr val="7030A0">
                    <a:alpha val="100000"/>
                  </a:srgbClr>
                </a:solidFill>
                <a:latin typeface="微软雅黑" panose="020B0503020204020204" charset="-122"/>
                <a:ea typeface="微软雅黑" panose="020B0503020204020204" charset="-122"/>
                <a:cs typeface="+mn-cs"/>
              </a:rPr>
              <a:t>k</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次迭代过程</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2" name="矩形: 圆角 25"/>
          <p:cNvSpPr/>
          <p:nvPr/>
        </p:nvSpPr>
        <p:spPr>
          <a:xfrm>
            <a:off x="4116552" y="128862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4" name="矩形: 圆角 25"/>
          <p:cNvSpPr/>
          <p:nvPr/>
        </p:nvSpPr>
        <p:spPr>
          <a:xfrm>
            <a:off x="6148726" y="1288629"/>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5" name="文字方塊 4"/>
          <p:cNvSpPr txBox="1"/>
          <p:nvPr/>
        </p:nvSpPr>
        <p:spPr>
          <a:xfrm>
            <a:off x="758142" y="2627070"/>
            <a:ext cx="2070575"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初次迭代过程</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10" name="文本框 12"/>
          <p:cNvSpPr txBox="1"/>
          <p:nvPr/>
        </p:nvSpPr>
        <p:spPr>
          <a:xfrm>
            <a:off x="758142" y="1808392"/>
            <a:ext cx="1024938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任务一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 </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请根据论文</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微电网两阶段鲁棒优化经济调度方法</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，完成两阶段鲁棒优化模型的程序编写与求解。</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 name="文字方塊 2"/>
          <p:cNvSpPr txBox="1"/>
          <p:nvPr/>
        </p:nvSpPr>
        <p:spPr>
          <a:xfrm>
            <a:off x="824149" y="1225318"/>
            <a:ext cx="2422550"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da-DK" altLang="zh-CN" sz="2400" b="1" u="none" strike="noStrike" dirty="0">
                <a:solidFill>
                  <a:srgbClr val="7030A0">
                    <a:alpha val="100000"/>
                  </a:srgbClr>
                </a:solidFill>
                <a:latin typeface="微软雅黑" panose="020B0503020204020204" charset="-122"/>
                <a:ea typeface="微软雅黑" panose="020B0503020204020204" charset="-122"/>
                <a:cs typeface="+mn-cs"/>
              </a:rPr>
              <a:t>C&amp;CG </a:t>
            </a:r>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算法求解</a:t>
            </a:r>
            <a:endParaRPr lang="zh-MO" altLang="en-US" sz="2400" dirty="0"/>
          </a:p>
        </p:txBody>
      </p:sp>
      <p:sp>
        <p:nvSpPr>
          <p:cNvPr id="7" name="文字方塊 6"/>
          <p:cNvSpPr txBox="1"/>
          <p:nvPr/>
        </p:nvSpPr>
        <p:spPr>
          <a:xfrm>
            <a:off x="6313770" y="2996242"/>
            <a:ext cx="4826863" cy="2585323"/>
          </a:xfrm>
          <a:prstGeom prst="rect">
            <a:avLst/>
          </a:prstGeom>
          <a:noFill/>
        </p:spPr>
        <p:txBody>
          <a:bodyPr wrap="square" rtlCol="0">
            <a:spAutoFit/>
          </a:bodyPr>
          <a:lstStyle/>
          <a:p>
            <a:pPr marL="285750" indent="-285750">
              <a:buFont typeface="Arial" panose="020B0604020202020204" pitchFamily="34" charset="0"/>
              <a:buChar char="•"/>
            </a:pP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C&amp;CG </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算法通过将原问题分解为主问题和子问题进行交替求解的形式得到原问题的最优解。</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indent="-285750">
              <a:buFont typeface="Arial" panose="020B0604020202020204" pitchFamily="34" charset="0"/>
              <a:buChar char="•"/>
            </a:pPr>
            <a:endParaRPr lang="en-US" altLang="zh-CN" dirty="0">
              <a:solidFill>
                <a:schemeClr val="tx1">
                  <a:alpha val="100000"/>
                </a:schemeClr>
              </a:solidFill>
              <a:latin typeface="微软雅黑" panose="020B0503020204020204" charset="-122"/>
              <a:ea typeface="微软雅黑" panose="020B0503020204020204" charset="-122"/>
            </a:endParaRPr>
          </a:p>
          <a:p>
            <a:pPr marL="285750" indent="-285750">
              <a:buFont typeface="Arial" panose="020B0604020202020204" pitchFamily="34" charset="0"/>
              <a:buChar char="•"/>
            </a:pP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C&amp;CG </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算法在求解主问题的过程中不断引入和子问题相关的变量和约束，可以获得更加紧凑的原目标函数值下界，从而有效降低迭代次数。</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endParaRPr lang="zh-MO" altLang="en-US" dirty="0"/>
          </a:p>
        </p:txBody>
      </p:sp>
      <p:pic>
        <p:nvPicPr>
          <p:cNvPr id="12" name="圖片 11"/>
          <p:cNvPicPr>
            <a:picLocks noChangeAspect="1"/>
          </p:cNvPicPr>
          <p:nvPr/>
        </p:nvPicPr>
        <p:blipFill>
          <a:blip r:embed="rId7"/>
          <a:stretch>
            <a:fillRect/>
          </a:stretch>
        </p:blipFill>
        <p:spPr>
          <a:xfrm>
            <a:off x="813766" y="3027671"/>
            <a:ext cx="5126833" cy="1694786"/>
          </a:xfrm>
          <a:prstGeom prst="rect">
            <a:avLst/>
          </a:prstGeom>
          <a:ln>
            <a:solidFill>
              <a:schemeClr val="tx1"/>
            </a:solidFill>
          </a:ln>
        </p:spPr>
      </p:pic>
      <p:pic>
        <p:nvPicPr>
          <p:cNvPr id="15" name="圖片 14"/>
          <p:cNvPicPr>
            <a:picLocks noChangeAspect="1"/>
          </p:cNvPicPr>
          <p:nvPr/>
        </p:nvPicPr>
        <p:blipFill>
          <a:blip r:embed="rId8"/>
          <a:stretch>
            <a:fillRect/>
          </a:stretch>
        </p:blipFill>
        <p:spPr>
          <a:xfrm>
            <a:off x="758142" y="5212233"/>
            <a:ext cx="5182457" cy="1520187"/>
          </a:xfrm>
          <a:prstGeom prst="rect">
            <a:avLst/>
          </a:prstGeom>
          <a:ln>
            <a:solidFill>
              <a:schemeClr val="tx1"/>
            </a:solid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(4)</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：鲁棒优化</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27</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7" name="矩形: 圆角 25"/>
          <p:cNvSpPr/>
          <p:nvPr/>
        </p:nvSpPr>
        <p:spPr>
          <a:xfrm>
            <a:off x="6148726" y="1288627"/>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计算结果</a:t>
            </a:r>
          </a:p>
        </p:txBody>
      </p:sp>
      <p:sp>
        <p:nvSpPr>
          <p:cNvPr id="8" name="矩形: 圆角 25"/>
          <p:cNvSpPr/>
          <p:nvPr/>
        </p:nvSpPr>
        <p:spPr>
          <a:xfrm>
            <a:off x="4116552" y="1288628"/>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sp>
        <p:nvSpPr>
          <p:cNvPr id="4" name="文本框 12"/>
          <p:cNvSpPr txBox="1"/>
          <p:nvPr/>
        </p:nvSpPr>
        <p:spPr>
          <a:xfrm>
            <a:off x="758142" y="1814180"/>
            <a:ext cx="1024938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任务一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 </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请根据论文</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微电网两阶段鲁棒优化经济调度方法</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，完成两阶段鲁棒优化模型的程序编写与求解。</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9" name="文字方塊 8"/>
          <p:cNvSpPr txBox="1"/>
          <p:nvPr/>
        </p:nvSpPr>
        <p:spPr>
          <a:xfrm>
            <a:off x="6361188" y="3030687"/>
            <a:ext cx="4859385" cy="1384995"/>
          </a:xfrm>
          <a:prstGeom prst="rect">
            <a:avLst/>
          </a:prstGeom>
          <a:noFill/>
        </p:spPr>
        <p:txBody>
          <a:bodyPr wrap="square" rtlCol="0">
            <a:spAutoFit/>
          </a:bodyPr>
          <a:lstStyle/>
          <a:p>
            <a:pPr marL="285750" indent="-285750">
              <a:buFont typeface="Arial" panose="020B0604020202020204" pitchFamily="34" charset="0"/>
              <a:buChar char="•"/>
            </a:pP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C&amp;CG </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迭代迅速收敛。以负荷功率、光伏的不确定性调节参数分别为</a:t>
            </a:r>
            <a:r>
              <a:rPr lang="en-US" altLang="zh-CN" sz="2400" b="0" i="0" u="none" strike="noStrike" dirty="0">
                <a:solidFill>
                  <a:srgbClr val="FF0000"/>
                </a:solidFill>
                <a:latin typeface="微软雅黑" panose="020B0503020204020204" charset="-122"/>
                <a:ea typeface="微软雅黑" panose="020B0503020204020204" charset="-122"/>
                <a:cs typeface="+mn-cs"/>
              </a:rPr>
              <a:t>12</a:t>
            </a:r>
            <a:r>
              <a:rPr lang="zh-CN" altLang="en-US" sz="2400" b="0" i="0" u="none" strike="noStrike" dirty="0">
                <a:solidFill>
                  <a:srgbClr val="FF0000"/>
                </a:solidFill>
                <a:latin typeface="微软雅黑" panose="020B0503020204020204" charset="-122"/>
                <a:ea typeface="微软雅黑" panose="020B0503020204020204" charset="-122"/>
                <a:cs typeface="+mn-cs"/>
              </a:rPr>
              <a:t>和</a:t>
            </a:r>
            <a:r>
              <a:rPr lang="en-US" altLang="zh-CN" sz="2400" b="0" i="0" u="none" strike="noStrike" dirty="0">
                <a:solidFill>
                  <a:srgbClr val="FF0000"/>
                </a:solidFill>
                <a:latin typeface="微软雅黑" panose="020B0503020204020204" charset="-122"/>
                <a:ea typeface="微软雅黑" panose="020B0503020204020204" charset="-122"/>
                <a:cs typeface="+mn-cs"/>
              </a:rPr>
              <a:t>6</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为例，总成本为</a:t>
            </a:r>
            <a:r>
              <a:rPr lang="en-US" altLang="zh-CN" sz="2400" b="0" i="0" u="none" strike="noStrike" dirty="0">
                <a:solidFill>
                  <a:srgbClr val="FF0000"/>
                </a:solidFill>
                <a:latin typeface="微软雅黑" panose="020B0503020204020204" charset="-122"/>
                <a:ea typeface="微软雅黑" panose="020B0503020204020204" charset="-122"/>
                <a:cs typeface="+mn-cs"/>
              </a:rPr>
              <a:t>¥4209.3</a:t>
            </a:r>
            <a:endParaRPr lang="en-US" altLang="zh-CN" sz="1800" b="0" i="0" u="none" strike="noStrike" dirty="0">
              <a:solidFill>
                <a:srgbClr val="FF0000"/>
              </a:solidFill>
              <a:latin typeface="微软雅黑" panose="020B0503020204020204" charset="-122"/>
              <a:ea typeface="微软雅黑" panose="020B0503020204020204" charset="-122"/>
              <a:cs typeface="+mn-cs"/>
            </a:endParaRPr>
          </a:p>
          <a:p>
            <a:endParaRPr lang="zh-MO" altLang="en-US" dirty="0"/>
          </a:p>
        </p:txBody>
      </p:sp>
      <p:pic>
        <p:nvPicPr>
          <p:cNvPr id="12" name="圖片 11"/>
          <p:cNvPicPr>
            <a:picLocks noChangeAspect="1"/>
          </p:cNvPicPr>
          <p:nvPr/>
        </p:nvPicPr>
        <p:blipFill>
          <a:blip r:embed="rId7">
            <a:extLst>
              <a:ext uri="{28A0092B-C50C-407E-A947-70E740481C1C}">
                <a14:useLocalDpi xmlns:a14="http://schemas.microsoft.com/office/drawing/2010/main" val="0"/>
              </a:ext>
            </a:extLst>
          </a:blip>
          <a:srcRect l="8855" r="7822"/>
          <a:stretch>
            <a:fillRect/>
          </a:stretch>
        </p:blipFill>
        <p:spPr>
          <a:xfrm>
            <a:off x="758142" y="3030687"/>
            <a:ext cx="5474419" cy="131106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(4)</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：鲁棒优化</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28</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7" name="矩形: 圆角 25"/>
          <p:cNvSpPr/>
          <p:nvPr/>
        </p:nvSpPr>
        <p:spPr>
          <a:xfrm>
            <a:off x="6148726" y="1288627"/>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计算结果</a:t>
            </a:r>
          </a:p>
        </p:txBody>
      </p:sp>
      <p:sp>
        <p:nvSpPr>
          <p:cNvPr id="8" name="矩形: 圆角 25"/>
          <p:cNvSpPr/>
          <p:nvPr/>
        </p:nvSpPr>
        <p:spPr>
          <a:xfrm>
            <a:off x="4116552" y="1288628"/>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sp>
        <p:nvSpPr>
          <p:cNvPr id="4" name="文本框 12"/>
          <p:cNvSpPr txBox="1"/>
          <p:nvPr/>
        </p:nvSpPr>
        <p:spPr>
          <a:xfrm>
            <a:off x="758142" y="1808392"/>
            <a:ext cx="1024938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任务一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 </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请根据论文</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微电网两阶段鲁棒优化经济调度方法</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，完成两阶段鲁棒优化模型的程序编写与求解。</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9" name="文字方塊 8"/>
          <p:cNvSpPr txBox="1"/>
          <p:nvPr/>
        </p:nvSpPr>
        <p:spPr>
          <a:xfrm>
            <a:off x="248003" y="4538320"/>
            <a:ext cx="11695993" cy="218376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观察燃气轮机和光伏出力曲线可知，鲁棒优化充分考虑了光伏出力和负荷的不确定性，模拟了实际出力相比预测情况大幅减少的最坏情形以及负荷相比预测情况大幅增加的最坏情形。</a:t>
            </a:r>
            <a:endParaRPr lang="en-US" altLang="zh-CN" sz="16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indent="-285750">
              <a:buFont typeface="Arial" panose="020B0604020202020204" pitchFamily="34" charset="0"/>
              <a:buChar char="•"/>
            </a:pPr>
            <a:endParaRPr lang="en-US" altLang="zh-CN" sz="1600" dirty="0">
              <a:solidFill>
                <a:schemeClr val="tx1">
                  <a:alpha val="100000"/>
                </a:schemeClr>
              </a:solidFill>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当微电网向配电网购电时，取值为负；微电网向配电网售电时，取值为正。</a:t>
            </a:r>
            <a:endParaRPr lang="en-US" altLang="zh-CN" sz="16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indent="-285750">
              <a:buFont typeface="Arial" panose="020B0604020202020204" pitchFamily="34" charset="0"/>
              <a:buChar char="•"/>
            </a:pPr>
            <a:endPar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indent="-285750">
              <a:buFont typeface="Arial" panose="020B0604020202020204" pitchFamily="34" charset="0"/>
              <a:buChar char="•"/>
            </a:pP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夜间光伏出力为</a:t>
            </a:r>
            <a:r>
              <a:rPr lang="en-US" altLang="zh-CN" sz="1600" b="0" i="0" u="none" strike="noStrike" dirty="0">
                <a:solidFill>
                  <a:schemeClr val="tx1">
                    <a:alpha val="100000"/>
                  </a:schemeClr>
                </a:solidFill>
                <a:latin typeface="微软雅黑" panose="020B0503020204020204" charset="-122"/>
                <a:ea typeface="微软雅黑" panose="020B0503020204020204" charset="-122"/>
                <a:cs typeface="+mn-cs"/>
              </a:rPr>
              <a:t>0</a:t>
            </a: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，配电网日前交易电价很低，因此火电只以</a:t>
            </a:r>
            <a:r>
              <a:rPr lang="zh-CN" altLang="en-US" sz="2000" b="0" i="0" u="none" strike="noStrike" dirty="0">
                <a:solidFill>
                  <a:srgbClr val="FF0000"/>
                </a:solidFill>
                <a:latin typeface="微软雅黑" panose="020B0503020204020204" charset="-122"/>
                <a:ea typeface="微软雅黑" panose="020B0503020204020204" charset="-122"/>
                <a:cs typeface="+mn-cs"/>
              </a:rPr>
              <a:t>最小状态</a:t>
            </a: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出力，微电网向配电网呈现显著的购电。</a:t>
            </a:r>
            <a:endParaRPr lang="en-US" altLang="zh-CN" sz="16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indent="-285750">
              <a:buFont typeface="Arial" panose="020B0604020202020204" pitchFamily="34" charset="0"/>
              <a:buChar char="•"/>
            </a:pPr>
            <a:endParaRPr lang="en-US" altLang="zh-CN" sz="1600" dirty="0">
              <a:solidFill>
                <a:schemeClr val="tx1">
                  <a:alpha val="100000"/>
                </a:schemeClr>
              </a:solidFill>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白天有光伏出力，配电网日前交易电价较高，因此火电以</a:t>
            </a:r>
            <a:r>
              <a:rPr lang="zh-CN" altLang="en-US" sz="2000" b="0" i="0" u="none" strike="noStrike" dirty="0">
                <a:solidFill>
                  <a:srgbClr val="FF0000"/>
                </a:solidFill>
                <a:latin typeface="微软雅黑" panose="020B0503020204020204" charset="-122"/>
                <a:ea typeface="微软雅黑" panose="020B0503020204020204" charset="-122"/>
                <a:cs typeface="+mn-cs"/>
              </a:rPr>
              <a:t>满状态</a:t>
            </a: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出力，微电网向配电网呈现显著的售电，以降低综合成本。</a:t>
            </a:r>
            <a:endParaRPr lang="zh-MO" altLang="en-US" sz="1600" dirty="0"/>
          </a:p>
        </p:txBody>
      </p:sp>
      <p:pic>
        <p:nvPicPr>
          <p:cNvPr id="3" name="圖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3021" y="2755717"/>
            <a:ext cx="3679080" cy="1506056"/>
          </a:xfrm>
          <a:prstGeom prst="rect">
            <a:avLst/>
          </a:prstGeom>
        </p:spPr>
      </p:pic>
      <p:pic>
        <p:nvPicPr>
          <p:cNvPr id="6" name="圖片 5"/>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3829370" y="2755717"/>
            <a:ext cx="4069385" cy="1501882"/>
          </a:xfrm>
          <a:prstGeom prst="rect">
            <a:avLst/>
          </a:prstGeom>
        </p:spPr>
      </p:pic>
      <p:pic>
        <p:nvPicPr>
          <p:cNvPr id="11" name="圖片 10"/>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a:xfrm>
            <a:off x="8092169" y="2744813"/>
            <a:ext cx="3908080" cy="152074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(4)</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：鲁棒优化</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29</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7" name="矩形: 圆角 25"/>
          <p:cNvSpPr/>
          <p:nvPr/>
        </p:nvSpPr>
        <p:spPr>
          <a:xfrm>
            <a:off x="6148726" y="1288627"/>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计算结果</a:t>
            </a:r>
          </a:p>
        </p:txBody>
      </p:sp>
      <p:sp>
        <p:nvSpPr>
          <p:cNvPr id="8" name="矩形: 圆角 25"/>
          <p:cNvSpPr/>
          <p:nvPr/>
        </p:nvSpPr>
        <p:spPr>
          <a:xfrm>
            <a:off x="4116552" y="1288628"/>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sp>
        <p:nvSpPr>
          <p:cNvPr id="4" name="文本框 12"/>
          <p:cNvSpPr txBox="1"/>
          <p:nvPr/>
        </p:nvSpPr>
        <p:spPr>
          <a:xfrm>
            <a:off x="758142" y="1808392"/>
            <a:ext cx="1024938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任务一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 </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请根据论文</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微电网两阶段鲁棒优化经济调度方法</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，完成两阶段鲁棒优化模型的程序编写与求解。</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9" name="文字方塊 8"/>
          <p:cNvSpPr txBox="1"/>
          <p:nvPr/>
        </p:nvSpPr>
        <p:spPr>
          <a:xfrm>
            <a:off x="248003" y="4458482"/>
            <a:ext cx="11695993" cy="2245360"/>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由于不知道需求响应接纳负荷的上下限，设为</a:t>
            </a:r>
            <a:r>
              <a:rPr lang="en-US" altLang="zh-CN" sz="1600" b="0" i="0" u="none" strike="noStrike" dirty="0">
                <a:solidFill>
                  <a:schemeClr val="tx1">
                    <a:alpha val="100000"/>
                  </a:schemeClr>
                </a:solidFill>
                <a:latin typeface="微软雅黑" panose="020B0503020204020204" charset="-122"/>
                <a:ea typeface="微软雅黑" panose="020B0503020204020204" charset="-122"/>
                <a:cs typeface="+mn-cs"/>
              </a:rPr>
              <a:t>[50,200]</a:t>
            </a: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。需求响应的期望负荷计划跟常规负荷相近，但受到电价等多种因素的激励，在满足总电量需求不变的情况下，将负荷进行平移，显著减少高电价部分时段的负荷，挪到夜间低电价时段进行使用。</a:t>
            </a:r>
          </a:p>
          <a:p>
            <a:pPr indent="0">
              <a:buFont typeface="Arial" panose="020B0604020202020204" pitchFamily="34" charset="0"/>
              <a:buNone/>
            </a:pPr>
            <a:endPar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indent="-285750">
              <a:buFont typeface="Arial" panose="020B0604020202020204" pitchFamily="34" charset="0"/>
              <a:buChar char="•"/>
            </a:pPr>
            <a:r>
              <a:rPr lang="en-US" altLang="zh-CN" sz="1600" b="0" i="0" u="none" strike="noStrike" dirty="0">
                <a:solidFill>
                  <a:schemeClr val="tx1">
                    <a:alpha val="100000"/>
                  </a:schemeClr>
                </a:solidFill>
                <a:latin typeface="微软雅黑" panose="020B0503020204020204" charset="-122"/>
                <a:ea typeface="微软雅黑" panose="020B0503020204020204" charset="-122"/>
                <a:cs typeface="+mn-cs"/>
              </a:rPr>
              <a:t>储能在晚间时段进行充电，在白天高峰进行放电，实现削峰填谷的作用。</a:t>
            </a:r>
          </a:p>
          <a:p>
            <a:pPr marL="285750" indent="-285750">
              <a:buFont typeface="Arial" panose="020B0604020202020204" pitchFamily="34" charset="0"/>
              <a:buChar char="•"/>
            </a:pPr>
            <a:endPar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indent="-285750">
              <a:buFont typeface="Arial" panose="020B0604020202020204" pitchFamily="34" charset="0"/>
              <a:buChar char="•"/>
            </a:pP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将负荷功率、光伏的不确定性调节参数分别改为</a:t>
            </a:r>
            <a:r>
              <a:rPr lang="en-US" altLang="zh-CN" sz="2000" b="0" i="0" u="none" strike="noStrike" dirty="0">
                <a:solidFill>
                  <a:srgbClr val="FF0000"/>
                </a:solidFill>
                <a:latin typeface="微软雅黑" panose="020B0503020204020204" charset="-122"/>
                <a:ea typeface="微软雅黑" panose="020B0503020204020204" charset="-122"/>
                <a:cs typeface="+mn-cs"/>
              </a:rPr>
              <a:t>0</a:t>
            </a:r>
            <a:r>
              <a:rPr lang="zh-CN" altLang="en-US" sz="2000" b="0" i="0" u="none" strike="noStrike" dirty="0">
                <a:solidFill>
                  <a:srgbClr val="FF0000"/>
                </a:solidFill>
                <a:latin typeface="微软雅黑" panose="020B0503020204020204" charset="-122"/>
                <a:ea typeface="微软雅黑" panose="020B0503020204020204" charset="-122"/>
                <a:cs typeface="+mn-cs"/>
              </a:rPr>
              <a:t>和</a:t>
            </a:r>
            <a:r>
              <a:rPr lang="en-US" altLang="zh-CN" sz="2000" b="0" i="0" u="none" strike="noStrike" dirty="0">
                <a:solidFill>
                  <a:srgbClr val="FF0000"/>
                </a:solidFill>
                <a:latin typeface="微软雅黑" panose="020B0503020204020204" charset="-122"/>
                <a:ea typeface="微软雅黑" panose="020B0503020204020204" charset="-122"/>
                <a:cs typeface="+mn-cs"/>
              </a:rPr>
              <a:t>0</a:t>
            </a: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，实际曲线与预测相重合。鲁棒优化退化为确定性优化，综合成本降低到仅为</a:t>
            </a:r>
            <a:r>
              <a:rPr lang="en-US" altLang="zh-CN" sz="2000" b="0" i="0" u="none" strike="noStrike" dirty="0">
                <a:solidFill>
                  <a:srgbClr val="FF0000"/>
                </a:solidFill>
                <a:latin typeface="微软雅黑" panose="020B0503020204020204" charset="-122"/>
                <a:ea typeface="微软雅黑" panose="020B0503020204020204" charset="-122"/>
                <a:cs typeface="+mn-cs"/>
              </a:rPr>
              <a:t>¥2212.8</a:t>
            </a: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。将负荷功率、光伏的不确定性调节参数分别改为</a:t>
            </a:r>
            <a:r>
              <a:rPr lang="en-US" altLang="zh-CN" sz="2000" b="0" i="0" u="none" strike="noStrike" dirty="0">
                <a:solidFill>
                  <a:srgbClr val="FF0000"/>
                </a:solidFill>
                <a:latin typeface="微软雅黑" panose="020B0503020204020204" charset="-122"/>
                <a:ea typeface="微软雅黑" panose="020B0503020204020204" charset="-122"/>
                <a:cs typeface="+mn-cs"/>
              </a:rPr>
              <a:t>24</a:t>
            </a:r>
            <a:r>
              <a:rPr lang="zh-CN" altLang="en-US" sz="2000" b="0" i="0" u="none" strike="noStrike" dirty="0">
                <a:solidFill>
                  <a:srgbClr val="FF0000"/>
                </a:solidFill>
                <a:latin typeface="微软雅黑" panose="020B0503020204020204" charset="-122"/>
                <a:ea typeface="微软雅黑" panose="020B0503020204020204" charset="-122"/>
                <a:cs typeface="+mn-cs"/>
              </a:rPr>
              <a:t>和</a:t>
            </a:r>
            <a:r>
              <a:rPr lang="en-US" altLang="zh-CN" sz="2000" b="0" i="0" u="none" strike="noStrike" dirty="0">
                <a:solidFill>
                  <a:srgbClr val="FF0000"/>
                </a:solidFill>
                <a:latin typeface="微软雅黑" panose="020B0503020204020204" charset="-122"/>
                <a:ea typeface="微软雅黑" panose="020B0503020204020204" charset="-122"/>
                <a:cs typeface="+mn-cs"/>
              </a:rPr>
              <a:t>12</a:t>
            </a: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，实际曲线与预测有大幅出入。鲁棒优化为了具备更强的安全性、抵御市场波动风险，综合成本增加到</a:t>
            </a:r>
            <a:r>
              <a:rPr lang="en-US" altLang="zh-CN" sz="2000" b="0" i="0" u="none" strike="noStrike" dirty="0">
                <a:solidFill>
                  <a:srgbClr val="FF0000"/>
                </a:solidFill>
                <a:latin typeface="微软雅黑" panose="020B0503020204020204" charset="-122"/>
                <a:ea typeface="微软雅黑" panose="020B0503020204020204" charset="-122"/>
                <a:cs typeface="+mn-cs"/>
              </a:rPr>
              <a:t>¥5020.7</a:t>
            </a: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a:t>
            </a:r>
            <a:endParaRPr lang="zh-MO" altLang="en-US" sz="1600" dirty="0"/>
          </a:p>
        </p:txBody>
      </p:sp>
      <p:pic>
        <p:nvPicPr>
          <p:cNvPr id="5" name="圖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003" y="2779872"/>
            <a:ext cx="3833804" cy="1450629"/>
          </a:xfrm>
          <a:prstGeom prst="rect">
            <a:avLst/>
          </a:prstGeom>
        </p:spPr>
      </p:pic>
      <p:pic>
        <p:nvPicPr>
          <p:cNvPr id="12" name="圖片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97546" y="2708882"/>
            <a:ext cx="4207397" cy="1521619"/>
          </a:xfrm>
          <a:prstGeom prst="rect">
            <a:avLst/>
          </a:prstGeom>
        </p:spPr>
      </p:pic>
      <p:pic>
        <p:nvPicPr>
          <p:cNvPr id="14" name="圖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08727" y="2677270"/>
            <a:ext cx="3833804" cy="158484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(1)</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：经济调度</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3</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824149" y="1851662"/>
            <a:ext cx="1054370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根据所给算例文件及参数，建立多时段经济调度模型并求解，要求结果中给出总运行成本、各机组出力情况、模型求解速度</a:t>
            </a:r>
            <a:endParaRPr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13" name="矩形: 圆角 25"/>
          <p:cNvSpPr/>
          <p:nvPr/>
        </p:nvSpPr>
        <p:spPr>
          <a:xfrm>
            <a:off x="3005157" y="1252715"/>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314" name="矩形: 圆角 25"/>
          <p:cNvSpPr/>
          <p:nvPr/>
        </p:nvSpPr>
        <p:spPr>
          <a:xfrm>
            <a:off x="5037331"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315" name="矩形: 圆角 25"/>
          <p:cNvSpPr/>
          <p:nvPr/>
        </p:nvSpPr>
        <p:spPr>
          <a:xfrm>
            <a:off x="7069505"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约束影响</a:t>
            </a:r>
            <a:endParaRPr dirty="0"/>
          </a:p>
        </p:txBody>
      </p:sp>
      <p:pic>
        <p:nvPicPr>
          <p:cNvPr id="7" name="圖片 6"/>
          <p:cNvPicPr>
            <a:picLocks noChangeAspect="1"/>
          </p:cNvPicPr>
          <p:nvPr/>
        </p:nvPicPr>
        <p:blipFill>
          <a:blip r:embed="rId7"/>
          <a:srcRect t="10499" b="1"/>
          <a:stretch>
            <a:fillRect/>
          </a:stretch>
        </p:blipFill>
        <p:spPr>
          <a:xfrm>
            <a:off x="3892641" y="3049685"/>
            <a:ext cx="3301025" cy="520350"/>
          </a:xfrm>
          <a:prstGeom prst="rect">
            <a:avLst/>
          </a:prstGeom>
          <a:ln>
            <a:solidFill>
              <a:schemeClr val="tx1"/>
            </a:solidFill>
          </a:ln>
        </p:spPr>
      </p:pic>
      <p:sp>
        <p:nvSpPr>
          <p:cNvPr id="11" name="文字方塊 10"/>
          <p:cNvSpPr txBox="1"/>
          <p:nvPr/>
        </p:nvSpPr>
        <p:spPr>
          <a:xfrm>
            <a:off x="707350" y="2670023"/>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数据读取</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pic>
        <p:nvPicPr>
          <p:cNvPr id="13" name="圖片 12"/>
          <p:cNvPicPr>
            <a:picLocks noChangeAspect="1"/>
          </p:cNvPicPr>
          <p:nvPr/>
        </p:nvPicPr>
        <p:blipFill>
          <a:blip r:embed="rId8"/>
          <a:stretch>
            <a:fillRect/>
          </a:stretch>
        </p:blipFill>
        <p:spPr>
          <a:xfrm>
            <a:off x="891057" y="3062277"/>
            <a:ext cx="2564684" cy="3682785"/>
          </a:xfrm>
          <a:prstGeom prst="rect">
            <a:avLst/>
          </a:prstGeom>
          <a:ln>
            <a:solidFill>
              <a:schemeClr val="tx1"/>
            </a:solidFill>
          </a:ln>
        </p:spPr>
      </p:pic>
      <p:pic>
        <p:nvPicPr>
          <p:cNvPr id="15" name="圖片 14"/>
          <p:cNvPicPr>
            <a:picLocks noChangeAspect="1"/>
          </p:cNvPicPr>
          <p:nvPr/>
        </p:nvPicPr>
        <p:blipFill>
          <a:blip r:embed="rId9"/>
          <a:srcRect t="2041"/>
          <a:stretch>
            <a:fillRect/>
          </a:stretch>
        </p:blipFill>
        <p:spPr>
          <a:xfrm>
            <a:off x="3892641" y="4286027"/>
            <a:ext cx="7643853" cy="1299929"/>
          </a:xfrm>
          <a:prstGeom prst="rect">
            <a:avLst/>
          </a:prstGeom>
          <a:ln>
            <a:solidFill>
              <a:schemeClr val="tx1"/>
            </a:solidFill>
          </a:ln>
        </p:spPr>
      </p:pic>
      <p:pic>
        <p:nvPicPr>
          <p:cNvPr id="17" name="圖片 16"/>
          <p:cNvPicPr>
            <a:picLocks noChangeAspect="1"/>
          </p:cNvPicPr>
          <p:nvPr/>
        </p:nvPicPr>
        <p:blipFill>
          <a:blip r:embed="rId10"/>
          <a:srcRect t="4746"/>
          <a:stretch>
            <a:fillRect/>
          </a:stretch>
        </p:blipFill>
        <p:spPr>
          <a:xfrm>
            <a:off x="3892642" y="6295863"/>
            <a:ext cx="5720134" cy="449199"/>
          </a:xfrm>
          <a:prstGeom prst="rect">
            <a:avLst/>
          </a:prstGeom>
          <a:ln>
            <a:solidFill>
              <a:schemeClr val="tx1"/>
            </a:solidFill>
          </a:ln>
        </p:spPr>
      </p:pic>
      <p:sp>
        <p:nvSpPr>
          <p:cNvPr id="18" name="文字方塊 17"/>
          <p:cNvSpPr txBox="1"/>
          <p:nvPr/>
        </p:nvSpPr>
        <p:spPr>
          <a:xfrm>
            <a:off x="3687304" y="2670023"/>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决策变量</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19" name="文字方塊 18"/>
          <p:cNvSpPr txBox="1"/>
          <p:nvPr/>
        </p:nvSpPr>
        <p:spPr>
          <a:xfrm>
            <a:off x="3688614" y="3895627"/>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约束条件</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20" name="文字方塊 19"/>
          <p:cNvSpPr txBox="1"/>
          <p:nvPr/>
        </p:nvSpPr>
        <p:spPr>
          <a:xfrm>
            <a:off x="3687304" y="5921120"/>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目标函数</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(3)</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：随机规划</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30</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 name="文字方塊 2"/>
          <p:cNvSpPr txBox="1"/>
          <p:nvPr/>
        </p:nvSpPr>
        <p:spPr>
          <a:xfrm>
            <a:off x="6728130" y="2948685"/>
            <a:ext cx="4395184" cy="6583680"/>
          </a:xfrm>
        </p:spPr>
        <p:txBody>
          <a:bodyPr wrap="square">
            <a:spAutoFit/>
          </a:bodyPr>
          <a:lstStyle/>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最小化系统运行成本为</a:t>
            </a:r>
            <a:r>
              <a:rPr lang="en-US" altLang="zh-CN" sz="2400" b="0" i="0" u="none" strike="noStrike" dirty="0">
                <a:solidFill>
                  <a:srgbClr val="FF0000"/>
                </a:solidFill>
                <a:latin typeface="微软雅黑" panose="020B0503020204020204" charset="-122"/>
                <a:ea typeface="微软雅黑" panose="020B0503020204020204" charset="-122"/>
                <a:cs typeface="+mn-cs"/>
              </a:rPr>
              <a:t>22718.12$</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，求解时间为</a:t>
            </a:r>
            <a:r>
              <a:rPr lang="en-US" altLang="zh-CN" sz="2400" b="0" i="0" u="none" strike="noStrike" dirty="0">
                <a:solidFill>
                  <a:srgbClr val="FF0000"/>
                </a:solidFill>
                <a:latin typeface="微软雅黑" panose="020B0503020204020204" charset="-122"/>
                <a:ea typeface="微软雅黑" panose="020B0503020204020204" charset="-122"/>
                <a:cs typeface="+mn-cs"/>
              </a:rPr>
              <a:t>7</a:t>
            </a:r>
            <a:r>
              <a:rPr lang="en-US" altLang="zh-CN" sz="2400" dirty="0">
                <a:solidFill>
                  <a:srgbClr val="FF0000"/>
                </a:solidFill>
                <a:latin typeface="微软雅黑" panose="020B0503020204020204" charset="-122"/>
                <a:ea typeface="微软雅黑" panose="020B0503020204020204" charset="-122"/>
              </a:rPr>
              <a:t>.17</a:t>
            </a:r>
            <a:r>
              <a:rPr lang="zh-CN" altLang="en-US" sz="2400" b="0" i="0" u="none" strike="noStrike" dirty="0">
                <a:solidFill>
                  <a:srgbClr val="FF0000"/>
                </a:solidFill>
                <a:latin typeface="微软雅黑" panose="020B0503020204020204" charset="-122"/>
                <a:ea typeface="微软雅黑" panose="020B0503020204020204" charset="-122"/>
                <a:cs typeface="+mn-cs"/>
              </a:rPr>
              <a:t>秒</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。机组出力如图。</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en-US" dirty="0">
              <a:solidFill>
                <a:schemeClr val="tx1">
                  <a:alpha val="100000"/>
                </a:schemeClr>
              </a:solidFill>
              <a:latin typeface="微软雅黑" panose="020B0503020204020204" charset="-122"/>
              <a:ea typeface="微软雅黑" panose="020B0503020204020204" charset="-122"/>
            </a:endParaRPr>
          </a:p>
        </p:txBody>
      </p:sp>
      <p:sp>
        <p:nvSpPr>
          <p:cNvPr id="7" name="矩形: 圆角 25"/>
          <p:cNvSpPr/>
          <p:nvPr/>
        </p:nvSpPr>
        <p:spPr>
          <a:xfrm>
            <a:off x="6148726" y="1288627"/>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计算结果</a:t>
            </a:r>
          </a:p>
        </p:txBody>
      </p:sp>
      <p:sp>
        <p:nvSpPr>
          <p:cNvPr id="8" name="矩形: 圆角 25"/>
          <p:cNvSpPr/>
          <p:nvPr/>
        </p:nvSpPr>
        <p:spPr>
          <a:xfrm>
            <a:off x="4116552" y="1288628"/>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sp>
        <p:nvSpPr>
          <p:cNvPr id="2" name="文本框 12"/>
          <p:cNvSpPr txBox="1"/>
          <p:nvPr/>
        </p:nvSpPr>
        <p:spPr>
          <a:xfrm>
            <a:off x="758142" y="1808392"/>
            <a:ext cx="1024938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自主利用风电历史出力数据，将原本的“硬”约束改为用概率表示的机会约束，并进行约束转化后求解。置信水平为</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95%</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5" name="圖片 4"/>
          <p:cNvPicPr>
            <a:picLocks noChangeAspect="1"/>
          </p:cNvPicPr>
          <p:nvPr/>
        </p:nvPicPr>
        <p:blipFill>
          <a:blip r:embed="rId7"/>
          <a:stretch>
            <a:fillRect/>
          </a:stretch>
        </p:blipFill>
        <p:spPr>
          <a:xfrm>
            <a:off x="758142" y="2608356"/>
            <a:ext cx="4516664" cy="1969217"/>
          </a:xfrm>
          <a:prstGeom prst="rect">
            <a:avLst/>
          </a:prstGeom>
        </p:spPr>
      </p:pic>
      <p:pic>
        <p:nvPicPr>
          <p:cNvPr id="11" name="圖片 10"/>
          <p:cNvPicPr>
            <a:picLocks noChangeAspect="1"/>
          </p:cNvPicPr>
          <p:nvPr/>
        </p:nvPicPr>
        <p:blipFill>
          <a:blip r:embed="rId8"/>
          <a:stretch>
            <a:fillRect/>
          </a:stretch>
        </p:blipFill>
        <p:spPr>
          <a:xfrm>
            <a:off x="758142" y="4577573"/>
            <a:ext cx="4516664" cy="232061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矩形 59"/>
          <p:cNvSpPr/>
          <p:nvPr/>
        </p:nvSpPr>
        <p:spPr>
          <a:xfrm>
            <a:off x="-17148" y="-15896"/>
            <a:ext cx="12227495" cy="6050360"/>
          </a:xfrm>
          <a:prstGeom prst="rect">
            <a:avLst/>
          </a:prstGeom>
          <a:gradFill flip="none" rotWithShape="1">
            <a:gsLst>
              <a:gs pos="100000">
                <a:srgbClr val="992164"/>
              </a:gs>
              <a:gs pos="73000">
                <a:srgbClr val="7A1769"/>
              </a:gs>
              <a:gs pos="0">
                <a:srgbClr val="580C6E"/>
              </a:gs>
              <a:gs pos="100000">
                <a:srgbClr val="AC276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273" name="图形 10"/>
          <p:cNvGrpSpPr/>
          <p:nvPr/>
        </p:nvGrpSpPr>
        <p:grpSpPr>
          <a:xfrm rot="1911398" flipH="1">
            <a:off x="-5714437" y="337485"/>
            <a:ext cx="18785954" cy="9463205"/>
            <a:chOff x="1364551" y="1662116"/>
            <a:chExt cx="9464325" cy="3530151"/>
          </a:xfrm>
          <a:noFill/>
        </p:grpSpPr>
        <p:sp>
          <p:nvSpPr>
            <p:cNvPr id="274" name="任意多边形: 形状 36"/>
            <p:cNvSpPr/>
            <p:nvPr/>
          </p:nvSpPr>
          <p:spPr>
            <a:xfrm>
              <a:off x="1364551" y="3777993"/>
              <a:ext cx="9464325" cy="1414274"/>
            </a:xfrm>
            <a:custGeom>
              <a:avLst/>
              <a:gdLst>
                <a:gd name="connsiteX0" fmla="*/ 0 w 9464325"/>
                <a:gd name="connsiteY0" fmla="*/ 1414275 h 1414274"/>
                <a:gd name="connsiteX1" fmla="*/ 3078766 w 9464325"/>
                <a:gd name="connsiteY1" fmla="*/ 426056 h 1414274"/>
                <a:gd name="connsiteX2" fmla="*/ 6081522 w 9464325"/>
                <a:gd name="connsiteY2" fmla="*/ 920213 h 1414274"/>
                <a:gd name="connsiteX3" fmla="*/ 9464326 w 9464325"/>
                <a:gd name="connsiteY3" fmla="*/ 46008 h 1414274"/>
              </a:gdLst>
              <a:ahLst/>
              <a:cxnLst>
                <a:cxn ang="0">
                  <a:pos x="connsiteX0" y="connsiteY0"/>
                </a:cxn>
                <a:cxn ang="0">
                  <a:pos x="connsiteX1" y="connsiteY1"/>
                </a:cxn>
                <a:cxn ang="0">
                  <a:pos x="connsiteX2" y="connsiteY2"/>
                </a:cxn>
                <a:cxn ang="0">
                  <a:pos x="connsiteX3" y="connsiteY3"/>
                </a:cxn>
              </a:cxnLst>
              <a:rect l="l" t="t" r="r" b="b"/>
              <a:pathLst>
                <a:path w="9464325" h="1414274">
                  <a:moveTo>
                    <a:pt x="0" y="1414275"/>
                  </a:moveTo>
                  <a:cubicBezTo>
                    <a:pt x="0" y="1414275"/>
                    <a:pt x="1824419" y="312042"/>
                    <a:pt x="3078766" y="426056"/>
                  </a:cubicBezTo>
                  <a:cubicBezTo>
                    <a:pt x="4184618" y="526545"/>
                    <a:pt x="4763834" y="1160910"/>
                    <a:pt x="6081522" y="920213"/>
                  </a:cubicBezTo>
                  <a:cubicBezTo>
                    <a:pt x="7029831" y="746953"/>
                    <a:pt x="8235410" y="-220025"/>
                    <a:pt x="9464326" y="4600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75" name="任意多边形: 形状 37"/>
            <p:cNvSpPr/>
            <p:nvPr/>
          </p:nvSpPr>
          <p:spPr>
            <a:xfrm>
              <a:off x="1385887" y="3686296"/>
              <a:ext cx="9428702" cy="1351094"/>
            </a:xfrm>
            <a:custGeom>
              <a:avLst/>
              <a:gdLst>
                <a:gd name="connsiteX0" fmla="*/ 0 w 9428702"/>
                <a:gd name="connsiteY0" fmla="*/ 1351095 h 1351094"/>
                <a:gd name="connsiteX1" fmla="*/ 3014282 w 9428702"/>
                <a:gd name="connsiteY1" fmla="*/ 411263 h 1351094"/>
                <a:gd name="connsiteX2" fmla="*/ 6063139 w 9428702"/>
                <a:gd name="connsiteY2" fmla="*/ 975619 h 1351094"/>
                <a:gd name="connsiteX3" fmla="*/ 9428702 w 9428702"/>
                <a:gd name="connsiteY3" fmla="*/ 43788 h 1351094"/>
              </a:gdLst>
              <a:ahLst/>
              <a:cxnLst>
                <a:cxn ang="0">
                  <a:pos x="connsiteX0" y="connsiteY0"/>
                </a:cxn>
                <a:cxn ang="0">
                  <a:pos x="connsiteX1" y="connsiteY1"/>
                </a:cxn>
                <a:cxn ang="0">
                  <a:pos x="connsiteX2" y="connsiteY2"/>
                </a:cxn>
                <a:cxn ang="0">
                  <a:pos x="connsiteX3" y="connsiteY3"/>
                </a:cxn>
              </a:cxnLst>
              <a:rect l="l" t="t" r="r" b="b"/>
              <a:pathLst>
                <a:path w="9428702" h="1351094">
                  <a:moveTo>
                    <a:pt x="0" y="1351095"/>
                  </a:moveTo>
                  <a:cubicBezTo>
                    <a:pt x="0" y="1351095"/>
                    <a:pt x="1769840" y="284390"/>
                    <a:pt x="3014282" y="411263"/>
                  </a:cubicBezTo>
                  <a:cubicBezTo>
                    <a:pt x="4125754" y="528516"/>
                    <a:pt x="4762024" y="1211934"/>
                    <a:pt x="6063139" y="975619"/>
                  </a:cubicBezTo>
                  <a:cubicBezTo>
                    <a:pt x="7011639" y="803788"/>
                    <a:pt x="8199692" y="-222245"/>
                    <a:pt x="9428702" y="4378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76" name="任意多边形: 形状 38"/>
            <p:cNvSpPr/>
            <p:nvPr/>
          </p:nvSpPr>
          <p:spPr>
            <a:xfrm>
              <a:off x="1407128" y="3594367"/>
              <a:ext cx="9392983" cy="1288052"/>
            </a:xfrm>
            <a:custGeom>
              <a:avLst/>
              <a:gdLst>
                <a:gd name="connsiteX0" fmla="*/ 0 w 9392983"/>
                <a:gd name="connsiteY0" fmla="*/ 1288053 h 1288052"/>
                <a:gd name="connsiteX1" fmla="*/ 2949798 w 9392983"/>
                <a:gd name="connsiteY1" fmla="*/ 396513 h 1288052"/>
                <a:gd name="connsiteX2" fmla="*/ 6044661 w 9392983"/>
                <a:gd name="connsiteY2" fmla="*/ 1031163 h 1288052"/>
                <a:gd name="connsiteX3" fmla="*/ 9392983 w 9392983"/>
                <a:gd name="connsiteY3" fmla="*/ 41802 h 1288052"/>
              </a:gdLst>
              <a:ahLst/>
              <a:cxnLst>
                <a:cxn ang="0">
                  <a:pos x="connsiteX0" y="connsiteY0"/>
                </a:cxn>
                <a:cxn ang="0">
                  <a:pos x="connsiteX1" y="connsiteY1"/>
                </a:cxn>
                <a:cxn ang="0">
                  <a:pos x="connsiteX2" y="connsiteY2"/>
                </a:cxn>
                <a:cxn ang="0">
                  <a:pos x="connsiteX3" y="connsiteY3"/>
                </a:cxn>
              </a:cxnLst>
              <a:rect l="l" t="t" r="r" b="b"/>
              <a:pathLst>
                <a:path w="9392983" h="1288052">
                  <a:moveTo>
                    <a:pt x="0" y="1288053"/>
                  </a:moveTo>
                  <a:cubicBezTo>
                    <a:pt x="0" y="1288053"/>
                    <a:pt x="1715643" y="252780"/>
                    <a:pt x="2949798" y="396513"/>
                  </a:cubicBezTo>
                  <a:cubicBezTo>
                    <a:pt x="4067270" y="526719"/>
                    <a:pt x="4760119" y="1263002"/>
                    <a:pt x="6044661" y="1031163"/>
                  </a:cubicBezTo>
                  <a:cubicBezTo>
                    <a:pt x="6993446" y="860666"/>
                    <a:pt x="8163973" y="-224327"/>
                    <a:pt x="9392983" y="41802"/>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77" name="任意多边形: 形状 39"/>
            <p:cNvSpPr/>
            <p:nvPr/>
          </p:nvSpPr>
          <p:spPr>
            <a:xfrm>
              <a:off x="1428464" y="3502412"/>
              <a:ext cx="9357169" cy="1225130"/>
            </a:xfrm>
            <a:custGeom>
              <a:avLst/>
              <a:gdLst>
                <a:gd name="connsiteX0" fmla="*/ 0 w 9357169"/>
                <a:gd name="connsiteY0" fmla="*/ 1225131 h 1225130"/>
                <a:gd name="connsiteX1" fmla="*/ 2885218 w 9357169"/>
                <a:gd name="connsiteY1" fmla="*/ 381978 h 1225130"/>
                <a:gd name="connsiteX2" fmla="*/ 6026182 w 9357169"/>
                <a:gd name="connsiteY2" fmla="*/ 1086923 h 1225130"/>
                <a:gd name="connsiteX3" fmla="*/ 9357169 w 9357169"/>
                <a:gd name="connsiteY3" fmla="*/ 39935 h 1225130"/>
              </a:gdLst>
              <a:ahLst/>
              <a:cxnLst>
                <a:cxn ang="0">
                  <a:pos x="connsiteX0" y="connsiteY0"/>
                </a:cxn>
                <a:cxn ang="0">
                  <a:pos x="connsiteX1" y="connsiteY1"/>
                </a:cxn>
                <a:cxn ang="0">
                  <a:pos x="connsiteX2" y="connsiteY2"/>
                </a:cxn>
                <a:cxn ang="0">
                  <a:pos x="connsiteX3" y="connsiteY3"/>
                </a:cxn>
              </a:cxnLst>
              <a:rect l="l" t="t" r="r" b="b"/>
              <a:pathLst>
                <a:path w="9357169" h="1225130">
                  <a:moveTo>
                    <a:pt x="0" y="1225131"/>
                  </a:moveTo>
                  <a:cubicBezTo>
                    <a:pt x="0" y="1225131"/>
                    <a:pt x="1661255" y="223672"/>
                    <a:pt x="2885218" y="381978"/>
                  </a:cubicBezTo>
                  <a:cubicBezTo>
                    <a:pt x="4008596" y="527330"/>
                    <a:pt x="4758214" y="1314190"/>
                    <a:pt x="6026182" y="1086923"/>
                  </a:cubicBezTo>
                  <a:cubicBezTo>
                    <a:pt x="6975158" y="917855"/>
                    <a:pt x="8128254" y="-226098"/>
                    <a:pt x="9357169" y="3993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78" name="任意多边形: 形状 40"/>
            <p:cNvSpPr/>
            <p:nvPr/>
          </p:nvSpPr>
          <p:spPr>
            <a:xfrm>
              <a:off x="1449800" y="3410088"/>
              <a:ext cx="9321545" cy="1180334"/>
            </a:xfrm>
            <a:custGeom>
              <a:avLst/>
              <a:gdLst>
                <a:gd name="connsiteX0" fmla="*/ 0 w 9321545"/>
                <a:gd name="connsiteY0" fmla="*/ 1162484 h 1180334"/>
                <a:gd name="connsiteX1" fmla="*/ 2820734 w 9321545"/>
                <a:gd name="connsiteY1" fmla="*/ 367717 h 1180334"/>
                <a:gd name="connsiteX2" fmla="*/ 6007799 w 9321545"/>
                <a:gd name="connsiteY2" fmla="*/ 1142862 h 1180334"/>
                <a:gd name="connsiteX3" fmla="*/ 9321546 w 9321545"/>
                <a:gd name="connsiteY3" fmla="*/ 38248 h 1180334"/>
              </a:gdLst>
              <a:ahLst/>
              <a:cxnLst>
                <a:cxn ang="0">
                  <a:pos x="connsiteX0" y="connsiteY0"/>
                </a:cxn>
                <a:cxn ang="0">
                  <a:pos x="connsiteX1" y="connsiteY1"/>
                </a:cxn>
                <a:cxn ang="0">
                  <a:pos x="connsiteX2" y="connsiteY2"/>
                </a:cxn>
                <a:cxn ang="0">
                  <a:pos x="connsiteX3" y="connsiteY3"/>
                </a:cxn>
              </a:cxnLst>
              <a:rect l="l" t="t" r="r" b="b"/>
              <a:pathLst>
                <a:path w="9321545" h="1180334">
                  <a:moveTo>
                    <a:pt x="0" y="1162484"/>
                  </a:moveTo>
                  <a:cubicBezTo>
                    <a:pt x="0" y="1162484"/>
                    <a:pt x="1606868" y="195125"/>
                    <a:pt x="2820734" y="367717"/>
                  </a:cubicBezTo>
                  <a:cubicBezTo>
                    <a:pt x="3949922" y="528309"/>
                    <a:pt x="4756309" y="1365747"/>
                    <a:pt x="6007799" y="1142862"/>
                  </a:cubicBezTo>
                  <a:cubicBezTo>
                    <a:pt x="6957060" y="975222"/>
                    <a:pt x="8092536" y="-227785"/>
                    <a:pt x="9321546" y="3824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79" name="任意多边形: 形状 41"/>
            <p:cNvSpPr/>
            <p:nvPr/>
          </p:nvSpPr>
          <p:spPr>
            <a:xfrm>
              <a:off x="1471040" y="3317886"/>
              <a:ext cx="9285732" cy="1233216"/>
            </a:xfrm>
            <a:custGeom>
              <a:avLst/>
              <a:gdLst>
                <a:gd name="connsiteX0" fmla="*/ 0 w 9285732"/>
                <a:gd name="connsiteY0" fmla="*/ 1099808 h 1233216"/>
                <a:gd name="connsiteX1" fmla="*/ 2756249 w 9285732"/>
                <a:gd name="connsiteY1" fmla="*/ 353429 h 1233216"/>
                <a:gd name="connsiteX2" fmla="*/ 5989320 w 9285732"/>
                <a:gd name="connsiteY2" fmla="*/ 1198869 h 1233216"/>
                <a:gd name="connsiteX3" fmla="*/ 9285732 w 9285732"/>
                <a:gd name="connsiteY3" fmla="*/ 36723 h 1233216"/>
              </a:gdLst>
              <a:ahLst/>
              <a:cxnLst>
                <a:cxn ang="0">
                  <a:pos x="connsiteX0" y="connsiteY0"/>
                </a:cxn>
                <a:cxn ang="0">
                  <a:pos x="connsiteX1" y="connsiteY1"/>
                </a:cxn>
                <a:cxn ang="0">
                  <a:pos x="connsiteX2" y="connsiteY2"/>
                </a:cxn>
                <a:cxn ang="0">
                  <a:pos x="connsiteX3" y="connsiteY3"/>
                </a:cxn>
              </a:cxnLst>
              <a:rect l="l" t="t" r="r" b="b"/>
              <a:pathLst>
                <a:path w="9285732" h="1233216">
                  <a:moveTo>
                    <a:pt x="0" y="1099808"/>
                  </a:moveTo>
                  <a:cubicBezTo>
                    <a:pt x="0" y="1099808"/>
                    <a:pt x="1552575" y="166739"/>
                    <a:pt x="2756249" y="353429"/>
                  </a:cubicBezTo>
                  <a:cubicBezTo>
                    <a:pt x="3891344" y="529547"/>
                    <a:pt x="4754499" y="1417277"/>
                    <a:pt x="5989320" y="1198869"/>
                  </a:cubicBezTo>
                  <a:cubicBezTo>
                    <a:pt x="6938772" y="1032562"/>
                    <a:pt x="8056817" y="-229405"/>
                    <a:pt x="9285732" y="3672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80" name="任意多边形: 形状 42"/>
            <p:cNvSpPr/>
            <p:nvPr/>
          </p:nvSpPr>
          <p:spPr>
            <a:xfrm>
              <a:off x="1492377" y="3225423"/>
              <a:ext cx="9250108" cy="1286593"/>
            </a:xfrm>
            <a:custGeom>
              <a:avLst/>
              <a:gdLst>
                <a:gd name="connsiteX0" fmla="*/ 0 w 9250108"/>
                <a:gd name="connsiteY0" fmla="*/ 1037395 h 1286593"/>
                <a:gd name="connsiteX1" fmla="*/ 2691765 w 9250108"/>
                <a:gd name="connsiteY1" fmla="*/ 339402 h 1286593"/>
                <a:gd name="connsiteX2" fmla="*/ 5970937 w 9250108"/>
                <a:gd name="connsiteY2" fmla="*/ 1255041 h 1286593"/>
                <a:gd name="connsiteX3" fmla="*/ 9250109 w 9250108"/>
                <a:gd name="connsiteY3" fmla="*/ 35269 h 1286593"/>
              </a:gdLst>
              <a:ahLst/>
              <a:cxnLst>
                <a:cxn ang="0">
                  <a:pos x="connsiteX0" y="connsiteY0"/>
                </a:cxn>
                <a:cxn ang="0">
                  <a:pos x="connsiteX1" y="connsiteY1"/>
                </a:cxn>
                <a:cxn ang="0">
                  <a:pos x="connsiteX2" y="connsiteY2"/>
                </a:cxn>
                <a:cxn ang="0">
                  <a:pos x="connsiteX3" y="connsiteY3"/>
                </a:cxn>
              </a:cxnLst>
              <a:rect l="l" t="t" r="r" b="b"/>
              <a:pathLst>
                <a:path w="9250108" h="1286593">
                  <a:moveTo>
                    <a:pt x="0" y="1037395"/>
                  </a:moveTo>
                  <a:cubicBezTo>
                    <a:pt x="0" y="1037395"/>
                    <a:pt x="1498187" y="138901"/>
                    <a:pt x="2691765" y="339402"/>
                  </a:cubicBezTo>
                  <a:cubicBezTo>
                    <a:pt x="3832765" y="531141"/>
                    <a:pt x="4752594" y="1469067"/>
                    <a:pt x="5970937" y="1255041"/>
                  </a:cubicBezTo>
                  <a:cubicBezTo>
                    <a:pt x="6920675" y="1090163"/>
                    <a:pt x="8021098" y="-230764"/>
                    <a:pt x="9250109" y="3526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81" name="任意多边形: 形状 43"/>
            <p:cNvSpPr/>
            <p:nvPr/>
          </p:nvSpPr>
          <p:spPr>
            <a:xfrm>
              <a:off x="1513713" y="3132904"/>
              <a:ext cx="9214485" cy="1340243"/>
            </a:xfrm>
            <a:custGeom>
              <a:avLst/>
              <a:gdLst>
                <a:gd name="connsiteX0" fmla="*/ 0 w 9214485"/>
                <a:gd name="connsiteY0" fmla="*/ 974942 h 1340243"/>
                <a:gd name="connsiteX1" fmla="*/ 2627281 w 9214485"/>
                <a:gd name="connsiteY1" fmla="*/ 325337 h 1340243"/>
                <a:gd name="connsiteX2" fmla="*/ 5952554 w 9214485"/>
                <a:gd name="connsiteY2" fmla="*/ 1311270 h 1340243"/>
                <a:gd name="connsiteX3" fmla="*/ 9214485 w 9214485"/>
                <a:gd name="connsiteY3" fmla="*/ 33967 h 1340243"/>
              </a:gdLst>
              <a:ahLst/>
              <a:cxnLst>
                <a:cxn ang="0">
                  <a:pos x="connsiteX0" y="connsiteY0"/>
                </a:cxn>
                <a:cxn ang="0">
                  <a:pos x="connsiteX1" y="connsiteY1"/>
                </a:cxn>
                <a:cxn ang="0">
                  <a:pos x="connsiteX2" y="connsiteY2"/>
                </a:cxn>
                <a:cxn ang="0">
                  <a:pos x="connsiteX3" y="connsiteY3"/>
                </a:cxn>
              </a:cxnLst>
              <a:rect l="l" t="t" r="r" b="b"/>
              <a:pathLst>
                <a:path w="9214485" h="1340243">
                  <a:moveTo>
                    <a:pt x="0" y="974942"/>
                  </a:moveTo>
                  <a:cubicBezTo>
                    <a:pt x="0" y="974942"/>
                    <a:pt x="1443800" y="111120"/>
                    <a:pt x="2627281" y="325337"/>
                  </a:cubicBezTo>
                  <a:cubicBezTo>
                    <a:pt x="3774186" y="532887"/>
                    <a:pt x="4750785" y="1520725"/>
                    <a:pt x="5952554" y="1311270"/>
                  </a:cubicBezTo>
                  <a:cubicBezTo>
                    <a:pt x="6902482" y="1147821"/>
                    <a:pt x="7985474" y="-232161"/>
                    <a:pt x="9214485" y="33967"/>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82" name="任意多边形: 形状 44"/>
            <p:cNvSpPr/>
            <p:nvPr/>
          </p:nvSpPr>
          <p:spPr>
            <a:xfrm>
              <a:off x="1535048" y="3040331"/>
              <a:ext cx="9178670" cy="1394298"/>
            </a:xfrm>
            <a:custGeom>
              <a:avLst/>
              <a:gdLst>
                <a:gd name="connsiteX0" fmla="*/ 0 w 9178670"/>
                <a:gd name="connsiteY0" fmla="*/ 912638 h 1394298"/>
                <a:gd name="connsiteX1" fmla="*/ 2562797 w 9178670"/>
                <a:gd name="connsiteY1" fmla="*/ 311420 h 1394298"/>
                <a:gd name="connsiteX2" fmla="*/ 5934075 w 9178670"/>
                <a:gd name="connsiteY2" fmla="*/ 1367648 h 1394298"/>
                <a:gd name="connsiteX3" fmla="*/ 9178671 w 9178670"/>
                <a:gd name="connsiteY3" fmla="*/ 32719 h 1394298"/>
              </a:gdLst>
              <a:ahLst/>
              <a:cxnLst>
                <a:cxn ang="0">
                  <a:pos x="connsiteX0" y="connsiteY0"/>
                </a:cxn>
                <a:cxn ang="0">
                  <a:pos x="connsiteX1" y="connsiteY1"/>
                </a:cxn>
                <a:cxn ang="0">
                  <a:pos x="connsiteX2" y="connsiteY2"/>
                </a:cxn>
                <a:cxn ang="0">
                  <a:pos x="connsiteX3" y="connsiteY3"/>
                </a:cxn>
              </a:cxnLst>
              <a:rect l="l" t="t" r="r" b="b"/>
              <a:pathLst>
                <a:path w="9178670" h="1394298">
                  <a:moveTo>
                    <a:pt x="0" y="912638"/>
                  </a:moveTo>
                  <a:cubicBezTo>
                    <a:pt x="0" y="912638"/>
                    <a:pt x="1389412" y="83868"/>
                    <a:pt x="2562797" y="311420"/>
                  </a:cubicBezTo>
                  <a:cubicBezTo>
                    <a:pt x="3715607" y="534972"/>
                    <a:pt x="4748879" y="1572626"/>
                    <a:pt x="5934075" y="1367648"/>
                  </a:cubicBezTo>
                  <a:cubicBezTo>
                    <a:pt x="6884194" y="1205532"/>
                    <a:pt x="7949756" y="-233314"/>
                    <a:pt x="9178671" y="3271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83" name="任意多边形: 形状 45"/>
            <p:cNvSpPr/>
            <p:nvPr/>
          </p:nvSpPr>
          <p:spPr>
            <a:xfrm>
              <a:off x="1556289" y="2947464"/>
              <a:ext cx="9142952" cy="1448684"/>
            </a:xfrm>
            <a:custGeom>
              <a:avLst/>
              <a:gdLst>
                <a:gd name="connsiteX0" fmla="*/ 0 w 9142952"/>
                <a:gd name="connsiteY0" fmla="*/ 850534 h 1448684"/>
                <a:gd name="connsiteX1" fmla="*/ 2498217 w 9142952"/>
                <a:gd name="connsiteY1" fmla="*/ 297703 h 1448684"/>
                <a:gd name="connsiteX2" fmla="*/ 5915597 w 9142952"/>
                <a:gd name="connsiteY2" fmla="*/ 1424130 h 1448684"/>
                <a:gd name="connsiteX3" fmla="*/ 9142953 w 9142952"/>
                <a:gd name="connsiteY3" fmla="*/ 31575 h 1448684"/>
              </a:gdLst>
              <a:ahLst/>
              <a:cxnLst>
                <a:cxn ang="0">
                  <a:pos x="connsiteX0" y="connsiteY0"/>
                </a:cxn>
                <a:cxn ang="0">
                  <a:pos x="connsiteX1" y="connsiteY1"/>
                </a:cxn>
                <a:cxn ang="0">
                  <a:pos x="connsiteX2" y="connsiteY2"/>
                </a:cxn>
                <a:cxn ang="0">
                  <a:pos x="connsiteX3" y="connsiteY3"/>
                </a:cxn>
              </a:cxnLst>
              <a:rect l="l" t="t" r="r" b="b"/>
              <a:pathLst>
                <a:path w="9142952" h="1448684">
                  <a:moveTo>
                    <a:pt x="0" y="850534"/>
                  </a:moveTo>
                  <a:cubicBezTo>
                    <a:pt x="0" y="850534"/>
                    <a:pt x="1334929" y="56911"/>
                    <a:pt x="2498217" y="297703"/>
                  </a:cubicBezTo>
                  <a:cubicBezTo>
                    <a:pt x="3656838" y="537448"/>
                    <a:pt x="4746975" y="1624726"/>
                    <a:pt x="5915597" y="1424130"/>
                  </a:cubicBezTo>
                  <a:cubicBezTo>
                    <a:pt x="6866001" y="1263443"/>
                    <a:pt x="7913942" y="-234458"/>
                    <a:pt x="9142953" y="3157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84" name="任意多边形: 形状 46"/>
            <p:cNvSpPr/>
            <p:nvPr/>
          </p:nvSpPr>
          <p:spPr>
            <a:xfrm>
              <a:off x="1577625" y="2854784"/>
              <a:ext cx="9107329" cy="1503233"/>
            </a:xfrm>
            <a:custGeom>
              <a:avLst/>
              <a:gdLst>
                <a:gd name="connsiteX0" fmla="*/ 0 w 9107329"/>
                <a:gd name="connsiteY0" fmla="*/ 788337 h 1503233"/>
                <a:gd name="connsiteX1" fmla="*/ 2433733 w 9107329"/>
                <a:gd name="connsiteY1" fmla="*/ 283893 h 1503233"/>
                <a:gd name="connsiteX2" fmla="*/ 5897214 w 9107329"/>
                <a:gd name="connsiteY2" fmla="*/ 1480614 h 1503233"/>
                <a:gd name="connsiteX3" fmla="*/ 9107329 w 9107329"/>
                <a:gd name="connsiteY3" fmla="*/ 30528 h 1503233"/>
              </a:gdLst>
              <a:ahLst/>
              <a:cxnLst>
                <a:cxn ang="0">
                  <a:pos x="connsiteX0" y="connsiteY0"/>
                </a:cxn>
                <a:cxn ang="0">
                  <a:pos x="connsiteX1" y="connsiteY1"/>
                </a:cxn>
                <a:cxn ang="0">
                  <a:pos x="connsiteX2" y="connsiteY2"/>
                </a:cxn>
                <a:cxn ang="0">
                  <a:pos x="connsiteX3" y="connsiteY3"/>
                </a:cxn>
              </a:cxnLst>
              <a:rect l="l" t="t" r="r" b="b"/>
              <a:pathLst>
                <a:path w="9107329" h="1503233">
                  <a:moveTo>
                    <a:pt x="0" y="788337"/>
                  </a:moveTo>
                  <a:cubicBezTo>
                    <a:pt x="0" y="788337"/>
                    <a:pt x="1280541" y="30147"/>
                    <a:pt x="2433733" y="283893"/>
                  </a:cubicBezTo>
                  <a:cubicBezTo>
                    <a:pt x="3598164" y="540116"/>
                    <a:pt x="4745069" y="1676734"/>
                    <a:pt x="5897214" y="1480614"/>
                  </a:cubicBezTo>
                  <a:cubicBezTo>
                    <a:pt x="6847808" y="1321356"/>
                    <a:pt x="7878318" y="-235600"/>
                    <a:pt x="9107329" y="3052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85" name="任意多边形: 形状 47"/>
            <p:cNvSpPr/>
            <p:nvPr/>
          </p:nvSpPr>
          <p:spPr>
            <a:xfrm>
              <a:off x="1598961" y="2761788"/>
              <a:ext cx="9071610" cy="1558068"/>
            </a:xfrm>
            <a:custGeom>
              <a:avLst/>
              <a:gdLst>
                <a:gd name="connsiteX0" fmla="*/ 0 w 9071610"/>
                <a:gd name="connsiteY0" fmla="*/ 726362 h 1558068"/>
                <a:gd name="connsiteX1" fmla="*/ 2369248 w 9071610"/>
                <a:gd name="connsiteY1" fmla="*/ 270210 h 1558068"/>
                <a:gd name="connsiteX2" fmla="*/ 5878830 w 9071610"/>
                <a:gd name="connsiteY2" fmla="*/ 1537225 h 1558068"/>
                <a:gd name="connsiteX3" fmla="*/ 9071610 w 9071610"/>
                <a:gd name="connsiteY3" fmla="*/ 29513 h 1558068"/>
              </a:gdLst>
              <a:ahLst/>
              <a:cxnLst>
                <a:cxn ang="0">
                  <a:pos x="connsiteX0" y="connsiteY0"/>
                </a:cxn>
                <a:cxn ang="0">
                  <a:pos x="connsiteX1" y="connsiteY1"/>
                </a:cxn>
                <a:cxn ang="0">
                  <a:pos x="connsiteX2" y="connsiteY2"/>
                </a:cxn>
                <a:cxn ang="0">
                  <a:pos x="connsiteX3" y="connsiteY3"/>
                </a:cxn>
              </a:cxnLst>
              <a:rect l="l" t="t" r="r" b="b"/>
              <a:pathLst>
                <a:path w="9071610" h="1558068">
                  <a:moveTo>
                    <a:pt x="0" y="726362"/>
                  </a:moveTo>
                  <a:cubicBezTo>
                    <a:pt x="0" y="726362"/>
                    <a:pt x="1225963" y="3700"/>
                    <a:pt x="2369248" y="270210"/>
                  </a:cubicBezTo>
                  <a:cubicBezTo>
                    <a:pt x="3539490" y="543006"/>
                    <a:pt x="4743260" y="1728868"/>
                    <a:pt x="5878830" y="1537225"/>
                  </a:cubicBezTo>
                  <a:cubicBezTo>
                    <a:pt x="6829711" y="1379301"/>
                    <a:pt x="7842695" y="-236520"/>
                    <a:pt x="9071610" y="2951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86" name="任意多边形: 形状 48"/>
            <p:cNvSpPr/>
            <p:nvPr/>
          </p:nvSpPr>
          <p:spPr>
            <a:xfrm>
              <a:off x="1620202" y="2668806"/>
              <a:ext cx="9035891" cy="1613130"/>
            </a:xfrm>
            <a:custGeom>
              <a:avLst/>
              <a:gdLst>
                <a:gd name="connsiteX0" fmla="*/ 0 w 9035891"/>
                <a:gd name="connsiteY0" fmla="*/ 664467 h 1613130"/>
                <a:gd name="connsiteX1" fmla="*/ 2304764 w 9035891"/>
                <a:gd name="connsiteY1" fmla="*/ 256702 h 1613130"/>
                <a:gd name="connsiteX2" fmla="*/ 5860352 w 9035891"/>
                <a:gd name="connsiteY2" fmla="*/ 1593917 h 1613130"/>
                <a:gd name="connsiteX3" fmla="*/ 9035891 w 9035891"/>
                <a:gd name="connsiteY3" fmla="*/ 28578 h 1613130"/>
              </a:gdLst>
              <a:ahLst/>
              <a:cxnLst>
                <a:cxn ang="0">
                  <a:pos x="connsiteX0" y="connsiteY0"/>
                </a:cxn>
                <a:cxn ang="0">
                  <a:pos x="connsiteX1" y="connsiteY1"/>
                </a:cxn>
                <a:cxn ang="0">
                  <a:pos x="connsiteX2" y="connsiteY2"/>
                </a:cxn>
                <a:cxn ang="0">
                  <a:pos x="connsiteX3" y="connsiteY3"/>
                </a:cxn>
              </a:cxnLst>
              <a:rect l="l" t="t" r="r" b="b"/>
              <a:pathLst>
                <a:path w="9035891" h="1613130">
                  <a:moveTo>
                    <a:pt x="0" y="664467"/>
                  </a:moveTo>
                  <a:cubicBezTo>
                    <a:pt x="0" y="664467"/>
                    <a:pt x="1171480" y="-22381"/>
                    <a:pt x="2304764" y="256702"/>
                  </a:cubicBezTo>
                  <a:cubicBezTo>
                    <a:pt x="3480721" y="546262"/>
                    <a:pt x="4741355" y="1781083"/>
                    <a:pt x="5860352" y="1593917"/>
                  </a:cubicBezTo>
                  <a:cubicBezTo>
                    <a:pt x="6811423" y="1437421"/>
                    <a:pt x="7806880" y="-237455"/>
                    <a:pt x="9035891" y="2857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87" name="任意多边形: 形状 49"/>
            <p:cNvSpPr/>
            <p:nvPr/>
          </p:nvSpPr>
          <p:spPr>
            <a:xfrm>
              <a:off x="1641538" y="2575939"/>
              <a:ext cx="9000172" cy="1668302"/>
            </a:xfrm>
            <a:custGeom>
              <a:avLst/>
              <a:gdLst>
                <a:gd name="connsiteX0" fmla="*/ 0 w 9000172"/>
                <a:gd name="connsiteY0" fmla="*/ 602458 h 1668302"/>
                <a:gd name="connsiteX1" fmla="*/ 2240280 w 9000172"/>
                <a:gd name="connsiteY1" fmla="*/ 243080 h 1668302"/>
                <a:gd name="connsiteX2" fmla="*/ 5841968 w 9000172"/>
                <a:gd name="connsiteY2" fmla="*/ 1650589 h 1668302"/>
                <a:gd name="connsiteX3" fmla="*/ 9000172 w 9000172"/>
                <a:gd name="connsiteY3" fmla="*/ 27719 h 1668302"/>
              </a:gdLst>
              <a:ahLst/>
              <a:cxnLst>
                <a:cxn ang="0">
                  <a:pos x="connsiteX0" y="connsiteY0"/>
                </a:cxn>
                <a:cxn ang="0">
                  <a:pos x="connsiteX1" y="connsiteY1"/>
                </a:cxn>
                <a:cxn ang="0">
                  <a:pos x="connsiteX2" y="connsiteY2"/>
                </a:cxn>
                <a:cxn ang="0">
                  <a:pos x="connsiteX3" y="connsiteY3"/>
                </a:cxn>
              </a:cxnLst>
              <a:rect l="l" t="t" r="r" b="b"/>
              <a:pathLst>
                <a:path w="9000172" h="1668302">
                  <a:moveTo>
                    <a:pt x="0" y="602458"/>
                  </a:moveTo>
                  <a:cubicBezTo>
                    <a:pt x="0" y="602458"/>
                    <a:pt x="1116902" y="-48385"/>
                    <a:pt x="2240280" y="243080"/>
                  </a:cubicBezTo>
                  <a:cubicBezTo>
                    <a:pt x="3421952" y="549689"/>
                    <a:pt x="4739545" y="1833279"/>
                    <a:pt x="5841968" y="1650589"/>
                  </a:cubicBezTo>
                  <a:cubicBezTo>
                    <a:pt x="6793325" y="1495522"/>
                    <a:pt x="7771257" y="-238409"/>
                    <a:pt x="9000172" y="2771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88" name="任意多边形: 形状 50"/>
            <p:cNvSpPr/>
            <p:nvPr/>
          </p:nvSpPr>
          <p:spPr>
            <a:xfrm>
              <a:off x="1662874" y="2482864"/>
              <a:ext cx="8964548" cy="1723703"/>
            </a:xfrm>
            <a:custGeom>
              <a:avLst/>
              <a:gdLst>
                <a:gd name="connsiteX0" fmla="*/ 0 w 8964548"/>
                <a:gd name="connsiteY0" fmla="*/ 540561 h 1723703"/>
                <a:gd name="connsiteX1" fmla="*/ 2175796 w 8964548"/>
                <a:gd name="connsiteY1" fmla="*/ 229570 h 1723703"/>
                <a:gd name="connsiteX2" fmla="*/ 5823585 w 8964548"/>
                <a:gd name="connsiteY2" fmla="*/ 1707373 h 1723703"/>
                <a:gd name="connsiteX3" fmla="*/ 8964549 w 8964548"/>
                <a:gd name="connsiteY3" fmla="*/ 26878 h 1723703"/>
              </a:gdLst>
              <a:ahLst/>
              <a:cxnLst>
                <a:cxn ang="0">
                  <a:pos x="connsiteX0" y="connsiteY0"/>
                </a:cxn>
                <a:cxn ang="0">
                  <a:pos x="connsiteX1" y="connsiteY1"/>
                </a:cxn>
                <a:cxn ang="0">
                  <a:pos x="connsiteX2" y="connsiteY2"/>
                </a:cxn>
                <a:cxn ang="0">
                  <a:pos x="connsiteX3" y="connsiteY3"/>
                </a:cxn>
              </a:cxnLst>
              <a:rect l="l" t="t" r="r" b="b"/>
              <a:pathLst>
                <a:path w="8964548" h="1723703">
                  <a:moveTo>
                    <a:pt x="0" y="540561"/>
                  </a:moveTo>
                  <a:cubicBezTo>
                    <a:pt x="0" y="540561"/>
                    <a:pt x="1062228" y="-74087"/>
                    <a:pt x="2175796" y="229570"/>
                  </a:cubicBezTo>
                  <a:cubicBezTo>
                    <a:pt x="3363087" y="553420"/>
                    <a:pt x="4737735" y="1885586"/>
                    <a:pt x="5823585" y="1707373"/>
                  </a:cubicBezTo>
                  <a:cubicBezTo>
                    <a:pt x="6775133" y="1553640"/>
                    <a:pt x="7735539" y="-239156"/>
                    <a:pt x="8964549" y="2687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89" name="任意多边形: 形状 51"/>
            <p:cNvSpPr/>
            <p:nvPr/>
          </p:nvSpPr>
          <p:spPr>
            <a:xfrm>
              <a:off x="1684115" y="2389726"/>
              <a:ext cx="8928829" cy="1779288"/>
            </a:xfrm>
            <a:custGeom>
              <a:avLst/>
              <a:gdLst>
                <a:gd name="connsiteX0" fmla="*/ 0 w 8928829"/>
                <a:gd name="connsiteY0" fmla="*/ 478823 h 1779288"/>
                <a:gd name="connsiteX1" fmla="*/ 2111216 w 8928829"/>
                <a:gd name="connsiteY1" fmla="*/ 216218 h 1779288"/>
                <a:gd name="connsiteX2" fmla="*/ 5805012 w 8928829"/>
                <a:gd name="connsiteY2" fmla="*/ 1764221 h 1779288"/>
                <a:gd name="connsiteX3" fmla="*/ 8928830 w 8928829"/>
                <a:gd name="connsiteY3" fmla="*/ 26099 h 1779288"/>
              </a:gdLst>
              <a:ahLst/>
              <a:cxnLst>
                <a:cxn ang="0">
                  <a:pos x="connsiteX0" y="connsiteY0"/>
                </a:cxn>
                <a:cxn ang="0">
                  <a:pos x="connsiteX1" y="connsiteY1"/>
                </a:cxn>
                <a:cxn ang="0">
                  <a:pos x="connsiteX2" y="connsiteY2"/>
                </a:cxn>
                <a:cxn ang="0">
                  <a:pos x="connsiteX3" y="connsiteY3"/>
                </a:cxn>
              </a:cxnLst>
              <a:rect l="l" t="t" r="r" b="b"/>
              <a:pathLst>
                <a:path w="8928829" h="1779288">
                  <a:moveTo>
                    <a:pt x="0" y="478823"/>
                  </a:moveTo>
                  <a:cubicBezTo>
                    <a:pt x="0" y="478823"/>
                    <a:pt x="1007459" y="-99535"/>
                    <a:pt x="2111216" y="216218"/>
                  </a:cubicBezTo>
                  <a:cubicBezTo>
                    <a:pt x="3304032" y="557404"/>
                    <a:pt x="4735735" y="1938053"/>
                    <a:pt x="5805012" y="1764221"/>
                  </a:cubicBezTo>
                  <a:cubicBezTo>
                    <a:pt x="6756940" y="1611917"/>
                    <a:pt x="7699820" y="-239934"/>
                    <a:pt x="8928830" y="2609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90" name="任意多边形: 形状 52"/>
            <p:cNvSpPr/>
            <p:nvPr/>
          </p:nvSpPr>
          <p:spPr>
            <a:xfrm>
              <a:off x="1705451" y="2296638"/>
              <a:ext cx="8893016" cy="1834890"/>
            </a:xfrm>
            <a:custGeom>
              <a:avLst/>
              <a:gdLst>
                <a:gd name="connsiteX0" fmla="*/ 0 w 8893016"/>
                <a:gd name="connsiteY0" fmla="*/ 416939 h 1834890"/>
                <a:gd name="connsiteX1" fmla="*/ 2046732 w 8893016"/>
                <a:gd name="connsiteY1" fmla="*/ 202722 h 1834890"/>
                <a:gd name="connsiteX2" fmla="*/ 5786628 w 8893016"/>
                <a:gd name="connsiteY2" fmla="*/ 1821019 h 1834890"/>
                <a:gd name="connsiteX3" fmla="*/ 8893016 w 8893016"/>
                <a:gd name="connsiteY3" fmla="*/ 25366 h 1834890"/>
              </a:gdLst>
              <a:ahLst/>
              <a:cxnLst>
                <a:cxn ang="0">
                  <a:pos x="connsiteX0" y="connsiteY0"/>
                </a:cxn>
                <a:cxn ang="0">
                  <a:pos x="connsiteX1" y="connsiteY1"/>
                </a:cxn>
                <a:cxn ang="0">
                  <a:pos x="connsiteX2" y="connsiteY2"/>
                </a:cxn>
                <a:cxn ang="0">
                  <a:pos x="connsiteX3" y="connsiteY3"/>
                </a:cxn>
              </a:cxnLst>
              <a:rect l="l" t="t" r="r" b="b"/>
              <a:pathLst>
                <a:path w="8893016" h="1834890">
                  <a:moveTo>
                    <a:pt x="0" y="416939"/>
                  </a:moveTo>
                  <a:cubicBezTo>
                    <a:pt x="0" y="416939"/>
                    <a:pt x="952691" y="-124938"/>
                    <a:pt x="2046732" y="202722"/>
                  </a:cubicBezTo>
                  <a:cubicBezTo>
                    <a:pt x="3244977" y="561528"/>
                    <a:pt x="4733925" y="1990279"/>
                    <a:pt x="5786628" y="1821019"/>
                  </a:cubicBezTo>
                  <a:cubicBezTo>
                    <a:pt x="6738652" y="1670143"/>
                    <a:pt x="7664101" y="-240667"/>
                    <a:pt x="8893016" y="25366"/>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91" name="任意多边形: 形状 53"/>
            <p:cNvSpPr/>
            <p:nvPr/>
          </p:nvSpPr>
          <p:spPr>
            <a:xfrm>
              <a:off x="1726787" y="2203415"/>
              <a:ext cx="8857392" cy="1890742"/>
            </a:xfrm>
            <a:custGeom>
              <a:avLst/>
              <a:gdLst>
                <a:gd name="connsiteX0" fmla="*/ 0 w 8857392"/>
                <a:gd name="connsiteY0" fmla="*/ 355286 h 1890742"/>
                <a:gd name="connsiteX1" fmla="*/ 1982248 w 8857392"/>
                <a:gd name="connsiteY1" fmla="*/ 189455 h 1890742"/>
                <a:gd name="connsiteX2" fmla="*/ 5768245 w 8857392"/>
                <a:gd name="connsiteY2" fmla="*/ 1877952 h 1890742"/>
                <a:gd name="connsiteX3" fmla="*/ 8857393 w 8857392"/>
                <a:gd name="connsiteY3" fmla="*/ 24673 h 1890742"/>
              </a:gdLst>
              <a:ahLst/>
              <a:cxnLst>
                <a:cxn ang="0">
                  <a:pos x="connsiteX0" y="connsiteY0"/>
                </a:cxn>
                <a:cxn ang="0">
                  <a:pos x="connsiteX1" y="connsiteY1"/>
                </a:cxn>
                <a:cxn ang="0">
                  <a:pos x="connsiteX2" y="connsiteY2"/>
                </a:cxn>
                <a:cxn ang="0">
                  <a:pos x="connsiteX3" y="connsiteY3"/>
                </a:cxn>
              </a:cxnLst>
              <a:rect l="l" t="t" r="r" b="b"/>
              <a:pathLst>
                <a:path w="8857392" h="1890742">
                  <a:moveTo>
                    <a:pt x="0" y="355286"/>
                  </a:moveTo>
                  <a:cubicBezTo>
                    <a:pt x="0" y="355286"/>
                    <a:pt x="897827" y="-149920"/>
                    <a:pt x="1982248" y="189455"/>
                  </a:cubicBezTo>
                  <a:cubicBezTo>
                    <a:pt x="3185922" y="566074"/>
                    <a:pt x="4732020" y="2042830"/>
                    <a:pt x="5768245" y="1877952"/>
                  </a:cubicBezTo>
                  <a:cubicBezTo>
                    <a:pt x="6720459" y="1728410"/>
                    <a:pt x="7628382" y="-241360"/>
                    <a:pt x="8857393" y="2467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92" name="任意多边形: 形状 54"/>
            <p:cNvSpPr/>
            <p:nvPr/>
          </p:nvSpPr>
          <p:spPr>
            <a:xfrm>
              <a:off x="1748123" y="2110330"/>
              <a:ext cx="8821578" cy="1946617"/>
            </a:xfrm>
            <a:custGeom>
              <a:avLst/>
              <a:gdLst>
                <a:gd name="connsiteX0" fmla="*/ 0 w 8821578"/>
                <a:gd name="connsiteY0" fmla="*/ 293494 h 1946617"/>
                <a:gd name="connsiteX1" fmla="*/ 1917764 w 8821578"/>
                <a:gd name="connsiteY1" fmla="*/ 176051 h 1946617"/>
                <a:gd name="connsiteX2" fmla="*/ 5749766 w 8821578"/>
                <a:gd name="connsiteY2" fmla="*/ 1934842 h 1946617"/>
                <a:gd name="connsiteX3" fmla="*/ 8821579 w 8821578"/>
                <a:gd name="connsiteY3" fmla="*/ 24032 h 1946617"/>
              </a:gdLst>
              <a:ahLst/>
              <a:cxnLst>
                <a:cxn ang="0">
                  <a:pos x="connsiteX0" y="connsiteY0"/>
                </a:cxn>
                <a:cxn ang="0">
                  <a:pos x="connsiteX1" y="connsiteY1"/>
                </a:cxn>
                <a:cxn ang="0">
                  <a:pos x="connsiteX2" y="connsiteY2"/>
                </a:cxn>
                <a:cxn ang="0">
                  <a:pos x="connsiteX3" y="connsiteY3"/>
                </a:cxn>
              </a:cxnLst>
              <a:rect l="l" t="t" r="r" b="b"/>
              <a:pathLst>
                <a:path w="8821578" h="1946617">
                  <a:moveTo>
                    <a:pt x="0" y="293494"/>
                  </a:moveTo>
                  <a:cubicBezTo>
                    <a:pt x="0" y="293494"/>
                    <a:pt x="842867" y="-174850"/>
                    <a:pt x="1917764" y="176051"/>
                  </a:cubicBezTo>
                  <a:cubicBezTo>
                    <a:pt x="3126677" y="570767"/>
                    <a:pt x="4730211" y="2095243"/>
                    <a:pt x="5749766" y="1934842"/>
                  </a:cubicBezTo>
                  <a:cubicBezTo>
                    <a:pt x="6702266" y="1786728"/>
                    <a:pt x="7592663" y="-242097"/>
                    <a:pt x="8821579" y="24032"/>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93" name="任意多边形: 形状 55"/>
            <p:cNvSpPr/>
            <p:nvPr/>
          </p:nvSpPr>
          <p:spPr>
            <a:xfrm>
              <a:off x="1769363" y="2016957"/>
              <a:ext cx="8785955" cy="2002662"/>
            </a:xfrm>
            <a:custGeom>
              <a:avLst/>
              <a:gdLst>
                <a:gd name="connsiteX0" fmla="*/ 0 w 8785955"/>
                <a:gd name="connsiteY0" fmla="*/ 231895 h 2002662"/>
                <a:gd name="connsiteX1" fmla="*/ 1853279 w 8785955"/>
                <a:gd name="connsiteY1" fmla="*/ 162744 h 2002662"/>
                <a:gd name="connsiteX2" fmla="*/ 5731383 w 8785955"/>
                <a:gd name="connsiteY2" fmla="*/ 1991829 h 2002662"/>
                <a:gd name="connsiteX3" fmla="*/ 8785955 w 8785955"/>
                <a:gd name="connsiteY3" fmla="*/ 23393 h 2002662"/>
              </a:gdLst>
              <a:ahLst/>
              <a:cxnLst>
                <a:cxn ang="0">
                  <a:pos x="connsiteX0" y="connsiteY0"/>
                </a:cxn>
                <a:cxn ang="0">
                  <a:pos x="connsiteX1" y="connsiteY1"/>
                </a:cxn>
                <a:cxn ang="0">
                  <a:pos x="connsiteX2" y="connsiteY2"/>
                </a:cxn>
                <a:cxn ang="0">
                  <a:pos x="connsiteX3" y="connsiteY3"/>
                </a:cxn>
              </a:cxnLst>
              <a:rect l="l" t="t" r="r" b="b"/>
              <a:pathLst>
                <a:path w="8785955" h="2002662">
                  <a:moveTo>
                    <a:pt x="0" y="231895"/>
                  </a:moveTo>
                  <a:cubicBezTo>
                    <a:pt x="0" y="231895"/>
                    <a:pt x="787908" y="-199492"/>
                    <a:pt x="1853279" y="162744"/>
                  </a:cubicBezTo>
                  <a:cubicBezTo>
                    <a:pt x="3067431" y="575652"/>
                    <a:pt x="4728305" y="2147754"/>
                    <a:pt x="5731383" y="1991829"/>
                  </a:cubicBezTo>
                  <a:cubicBezTo>
                    <a:pt x="6684074" y="1845144"/>
                    <a:pt x="7557040" y="-242640"/>
                    <a:pt x="8785955" y="2339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94" name="任意多边形: 形状 56"/>
            <p:cNvSpPr/>
            <p:nvPr/>
          </p:nvSpPr>
          <p:spPr>
            <a:xfrm>
              <a:off x="1790700" y="1912397"/>
              <a:ext cx="8750236" cy="2070069"/>
            </a:xfrm>
            <a:custGeom>
              <a:avLst/>
              <a:gdLst>
                <a:gd name="connsiteX0" fmla="*/ 0 w 8750236"/>
                <a:gd name="connsiteY0" fmla="*/ 181578 h 2070069"/>
                <a:gd name="connsiteX1" fmla="*/ 1788700 w 8750236"/>
                <a:gd name="connsiteY1" fmla="*/ 160814 h 2070069"/>
                <a:gd name="connsiteX2" fmla="*/ 5712905 w 8750236"/>
                <a:gd name="connsiteY2" fmla="*/ 2060099 h 2070069"/>
                <a:gd name="connsiteX3" fmla="*/ 8750236 w 8750236"/>
                <a:gd name="connsiteY3" fmla="*/ 34131 h 2070069"/>
              </a:gdLst>
              <a:ahLst/>
              <a:cxnLst>
                <a:cxn ang="0">
                  <a:pos x="connsiteX0" y="connsiteY0"/>
                </a:cxn>
                <a:cxn ang="0">
                  <a:pos x="connsiteX1" y="connsiteY1"/>
                </a:cxn>
                <a:cxn ang="0">
                  <a:pos x="connsiteX2" y="connsiteY2"/>
                </a:cxn>
                <a:cxn ang="0">
                  <a:pos x="connsiteX3" y="connsiteY3"/>
                </a:cxn>
              </a:cxnLst>
              <a:rect l="l" t="t" r="r" b="b"/>
              <a:pathLst>
                <a:path w="8750236" h="2070069">
                  <a:moveTo>
                    <a:pt x="0" y="181578"/>
                  </a:moveTo>
                  <a:cubicBezTo>
                    <a:pt x="0" y="181578"/>
                    <a:pt x="732758" y="-212757"/>
                    <a:pt x="1788700" y="160814"/>
                  </a:cubicBezTo>
                  <a:cubicBezTo>
                    <a:pt x="3007900" y="592106"/>
                    <a:pt x="4726401" y="2211642"/>
                    <a:pt x="5712905" y="2060099"/>
                  </a:cubicBezTo>
                  <a:cubicBezTo>
                    <a:pt x="6665881" y="1914843"/>
                    <a:pt x="7521226" y="-231997"/>
                    <a:pt x="8750236" y="34131"/>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95" name="任意多边形: 形状 57"/>
            <p:cNvSpPr/>
            <p:nvPr/>
          </p:nvSpPr>
          <p:spPr>
            <a:xfrm>
              <a:off x="1812036" y="1788977"/>
              <a:ext cx="8714517" cy="2156395"/>
            </a:xfrm>
            <a:custGeom>
              <a:avLst/>
              <a:gdLst>
                <a:gd name="connsiteX0" fmla="*/ 0 w 8714517"/>
                <a:gd name="connsiteY0" fmla="*/ 150026 h 2156395"/>
                <a:gd name="connsiteX1" fmla="*/ 1724215 w 8714517"/>
                <a:gd name="connsiteY1" fmla="*/ 177649 h 2156395"/>
                <a:gd name="connsiteX2" fmla="*/ 5694522 w 8714517"/>
                <a:gd name="connsiteY2" fmla="*/ 2147229 h 2156395"/>
                <a:gd name="connsiteX3" fmla="*/ 8714518 w 8714517"/>
                <a:gd name="connsiteY3" fmla="*/ 63635 h 2156395"/>
              </a:gdLst>
              <a:ahLst/>
              <a:cxnLst>
                <a:cxn ang="0">
                  <a:pos x="connsiteX0" y="connsiteY0"/>
                </a:cxn>
                <a:cxn ang="0">
                  <a:pos x="connsiteX1" y="connsiteY1"/>
                </a:cxn>
                <a:cxn ang="0">
                  <a:pos x="connsiteX2" y="connsiteY2"/>
                </a:cxn>
                <a:cxn ang="0">
                  <a:pos x="connsiteX3" y="connsiteY3"/>
                </a:cxn>
              </a:cxnLst>
              <a:rect l="l" t="t" r="r" b="b"/>
              <a:pathLst>
                <a:path w="8714517" h="2156395">
                  <a:moveTo>
                    <a:pt x="0" y="150026"/>
                  </a:moveTo>
                  <a:cubicBezTo>
                    <a:pt x="0" y="150026"/>
                    <a:pt x="676942" y="-205256"/>
                    <a:pt x="1724215" y="177649"/>
                  </a:cubicBezTo>
                  <a:cubicBezTo>
                    <a:pt x="2947607" y="629705"/>
                    <a:pt x="4724495" y="2294295"/>
                    <a:pt x="5694522" y="2147229"/>
                  </a:cubicBezTo>
                  <a:cubicBezTo>
                    <a:pt x="6647688" y="2003306"/>
                    <a:pt x="7485507" y="-202399"/>
                    <a:pt x="8714518" y="6363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96" name="任意多边形: 形状 58"/>
            <p:cNvSpPr/>
            <p:nvPr/>
          </p:nvSpPr>
          <p:spPr>
            <a:xfrm>
              <a:off x="1833276" y="1662116"/>
              <a:ext cx="8678894" cy="2246283"/>
            </a:xfrm>
            <a:custGeom>
              <a:avLst/>
              <a:gdLst>
                <a:gd name="connsiteX0" fmla="*/ 0 w 8678894"/>
                <a:gd name="connsiteY0" fmla="*/ 122011 h 2246283"/>
                <a:gd name="connsiteX1" fmla="*/ 1659731 w 8678894"/>
                <a:gd name="connsiteY1" fmla="*/ 198021 h 2246283"/>
                <a:gd name="connsiteX2" fmla="*/ 5676138 w 8678894"/>
                <a:gd name="connsiteY2" fmla="*/ 2237895 h 2246283"/>
                <a:gd name="connsiteX3" fmla="*/ 8678894 w 8678894"/>
                <a:gd name="connsiteY3" fmla="*/ 96675 h 2246283"/>
              </a:gdLst>
              <a:ahLst/>
              <a:cxnLst>
                <a:cxn ang="0">
                  <a:pos x="connsiteX0" y="connsiteY0"/>
                </a:cxn>
                <a:cxn ang="0">
                  <a:pos x="connsiteX1" y="connsiteY1"/>
                </a:cxn>
                <a:cxn ang="0">
                  <a:pos x="connsiteX2" y="connsiteY2"/>
                </a:cxn>
                <a:cxn ang="0">
                  <a:pos x="connsiteX3" y="connsiteY3"/>
                </a:cxn>
              </a:cxnLst>
              <a:rect l="l" t="t" r="r" b="b"/>
              <a:pathLst>
                <a:path w="8678894" h="2246283">
                  <a:moveTo>
                    <a:pt x="0" y="122011"/>
                  </a:moveTo>
                  <a:cubicBezTo>
                    <a:pt x="0" y="122011"/>
                    <a:pt x="622268" y="-197743"/>
                    <a:pt x="1659731" y="198021"/>
                  </a:cubicBezTo>
                  <a:cubicBezTo>
                    <a:pt x="2888742" y="666746"/>
                    <a:pt x="4722686" y="2380389"/>
                    <a:pt x="5676138" y="2237895"/>
                  </a:cubicBezTo>
                  <a:cubicBezTo>
                    <a:pt x="6629495" y="2095401"/>
                    <a:pt x="7449884" y="-169359"/>
                    <a:pt x="8678894" y="9667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grpSp>
      <p:grpSp>
        <p:nvGrpSpPr>
          <p:cNvPr id="297" name="组合 108"/>
          <p:cNvGrpSpPr/>
          <p:nvPr/>
        </p:nvGrpSpPr>
        <p:grpSpPr>
          <a:xfrm>
            <a:off x="677309" y="1070728"/>
            <a:ext cx="3001231" cy="923425"/>
            <a:chOff x="9730702" y="211219"/>
            <a:chExt cx="2374282" cy="701101"/>
          </a:xfrm>
        </p:grpSpPr>
        <p:pic>
          <p:nvPicPr>
            <p:cNvPr id="298" name="图片 109"/>
            <p:cNvPicPr>
              <a:picLocks noChangeAspect="1"/>
            </p:cNvPicPr>
            <p:nvPr userDrawn="1"/>
          </p:nvPicPr>
          <p:blipFill>
            <a:blip r:embed="rId3" cstate="screen">
              <a:lum bright="70000" contrast="-70000"/>
              <a:extLst>
                <a:ext uri="{BEBA8EAE-BF5A-486C-A8C5-ECC9F3942E4B}">
                  <a14:imgProps xmlns:a14="http://schemas.microsoft.com/office/drawing/2010/main">
                    <a14:imgLayer r:embed="rId4">
                      <a14:imgEffect>
                        <a14:brightnessContrast bright="12000" contrast="-40000"/>
                      </a14:imgEffect>
                      <a14:imgEffect>
                        <a14:saturation sat="0"/>
                      </a14:imgEffect>
                      <a14:imgEffect>
                        <a14:sharpenSoften amount="-50000"/>
                      </a14:imgEffect>
                    </a14:imgLayer>
                  </a14:imgProps>
                </a:ext>
              </a:extLst>
            </a:blip>
            <a:stretch>
              <a:fillRect/>
            </a:stretch>
          </p:blipFill>
          <p:spPr>
            <a:xfrm>
              <a:off x="9730702" y="211219"/>
              <a:ext cx="665681" cy="665680"/>
            </a:xfrm>
            <a:prstGeom prst="rect">
              <a:avLst/>
            </a:prstGeom>
          </p:spPr>
        </p:pic>
        <p:pic>
          <p:nvPicPr>
            <p:cNvPr id="299" name="图片 110"/>
            <p:cNvPicPr>
              <a:picLocks noChangeAspect="1"/>
            </p:cNvPicPr>
            <p:nvPr/>
          </p:nvPicPr>
          <p:blipFill rotWithShape="1">
            <a:blip r:embed="rId5" cstate="screen">
              <a:biLevel thresh="25000"/>
            </a:blip>
            <a:srcRect/>
            <a:stretch>
              <a:fillRect/>
            </a:stretch>
          </p:blipFill>
          <p:spPr>
            <a:xfrm>
              <a:off x="10483399" y="211219"/>
              <a:ext cx="1621585" cy="701101"/>
            </a:xfrm>
            <a:prstGeom prst="rect">
              <a:avLst/>
            </a:prstGeom>
          </p:spPr>
        </p:pic>
      </p:grpSp>
      <p:sp>
        <p:nvSpPr>
          <p:cNvPr id="300" name="文本框 115"/>
          <p:cNvSpPr txBox="1"/>
          <p:nvPr/>
        </p:nvSpPr>
        <p:spPr>
          <a:xfrm>
            <a:off x="677309" y="2387721"/>
            <a:ext cx="8793417" cy="10147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000" b="1" spc="600" dirty="0">
                <a:solidFill>
                  <a:prstClr val="white"/>
                </a:solidFill>
                <a:effectLst>
                  <a:outerShdw blurRad="38100" dist="38100" dir="2700000" algn="tl">
                    <a:srgbClr val="000000">
                      <a:alpha val="43137"/>
                    </a:srgbClr>
                  </a:outerShdw>
                </a:effectLst>
                <a:cs typeface="+mn-ea"/>
                <a:sym typeface="+mn-lt"/>
              </a:rPr>
              <a:t>谢谢！</a:t>
            </a:r>
            <a:endParaRPr dirty="0"/>
          </a:p>
        </p:txBody>
      </p:sp>
      <p:cxnSp>
        <p:nvCxnSpPr>
          <p:cNvPr id="301" name="直接连接符 116"/>
          <p:cNvCxnSpPr/>
          <p:nvPr/>
        </p:nvCxnSpPr>
        <p:spPr>
          <a:xfrm>
            <a:off x="677309" y="2107150"/>
            <a:ext cx="7197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2" name="文本框 121"/>
          <p:cNvSpPr txBox="1"/>
          <p:nvPr/>
        </p:nvSpPr>
        <p:spPr>
          <a:xfrm>
            <a:off x="677309" y="3420366"/>
            <a:ext cx="7491262" cy="7067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b="1" spc="600" dirty="0">
                <a:solidFill>
                  <a:schemeClr val="bg1"/>
                </a:solidFill>
                <a:effectLst>
                  <a:outerShdw blurRad="38100" dist="38100" dir="2700000" algn="tl">
                    <a:srgbClr val="000000">
                      <a:alpha val="43137"/>
                    </a:srgbClr>
                  </a:outerShdw>
                </a:effectLst>
                <a:cs typeface="+mn-ea"/>
                <a:sym typeface="+mn-lt"/>
              </a:rPr>
              <a:t>请批评指正！</a:t>
            </a:r>
            <a:endParaRPr dirty="0"/>
          </a:p>
        </p:txBody>
      </p:sp>
      <p:sp>
        <p:nvSpPr>
          <p:cNvPr id="303" name="灯片编号占位符 1"/>
          <p:cNvSpPr>
            <a:spLocks noGrp="1"/>
          </p:cNvSpPr>
          <p:nvPr>
            <p:ph type="sldNum" sz="quarter" idx="12"/>
          </p:nvPr>
        </p:nvSpPr>
        <p:spPr/>
        <p:txBody>
          <a:bodyPr/>
          <a:lstStyle/>
          <a:p>
            <a:fld id="{045CC601-7129-4E41-8F55-52C3B7702D05}" type="slidenum">
              <a:rPr/>
              <a:t>31</a:t>
            </a:fld>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(1)</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：经济调度</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4</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824149" y="1851662"/>
            <a:ext cx="1054370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根据所给算例文件及参数，建立多时段经济调度模型并求解，要求结果中给出总运行成本、各机组出力情况、模型求解速度</a:t>
            </a:r>
            <a:endParaRPr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13" name="矩形: 圆角 25"/>
          <p:cNvSpPr/>
          <p:nvPr/>
        </p:nvSpPr>
        <p:spPr>
          <a:xfrm>
            <a:off x="3005157" y="1252715"/>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314" name="矩形: 圆角 25"/>
          <p:cNvSpPr/>
          <p:nvPr/>
        </p:nvSpPr>
        <p:spPr>
          <a:xfrm>
            <a:off x="5037331"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sz="1800">
                <a:solidFill>
                  <a:schemeClr val="tx1">
                    <a:alpha val="100000"/>
                  </a:schemeClr>
                </a:solidFill>
                <a:latin typeface="Arial" panose="020B0604020202020204"/>
                <a:ea typeface="微软雅黑" panose="020B0503020204020204" charset="-122"/>
                <a:cs typeface="+mn-cs"/>
              </a:defRPr>
            </a:pPr>
            <a:r>
              <a:rPr lang="zh-CN" altLang="en-US" sz="18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lang="zh-CN" altLang="en-US" dirty="0"/>
          </a:p>
        </p:txBody>
      </p:sp>
      <p:sp>
        <p:nvSpPr>
          <p:cNvPr id="315" name="矩形: 圆角 25"/>
          <p:cNvSpPr/>
          <p:nvPr/>
        </p:nvSpPr>
        <p:spPr>
          <a:xfrm>
            <a:off x="7069505"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约束影响</a:t>
            </a:r>
            <a:endParaRPr dirty="0"/>
          </a:p>
        </p:txBody>
      </p:sp>
      <p:pic>
        <p:nvPicPr>
          <p:cNvPr id="2" name="圖片 1" descr="一張含有 文字, 圖表, 方案, 行 的圖片&#10;&#10;AI 產生的內容可能不正確。"/>
          <p:cNvPicPr>
            <a:picLocks noChangeAspect="1"/>
          </p:cNvPicPr>
          <p:nvPr/>
        </p:nvPicPr>
        <p:blipFill>
          <a:blip r:embed="rId7"/>
          <a:stretch>
            <a:fillRect/>
          </a:stretch>
        </p:blipFill>
        <p:spPr>
          <a:xfrm>
            <a:off x="824149" y="2689345"/>
            <a:ext cx="5465103" cy="3968035"/>
          </a:xfrm>
          <a:prstGeom prst="rect">
            <a:avLst/>
          </a:prstGeom>
          <a:ln>
            <a:solidFill>
              <a:schemeClr val="tx1"/>
            </a:solidFill>
          </a:ln>
        </p:spPr>
      </p:pic>
      <p:sp>
        <p:nvSpPr>
          <p:cNvPr id="3" name="文字方塊 2"/>
          <p:cNvSpPr txBox="1"/>
          <p:nvPr/>
        </p:nvSpPr>
        <p:spPr>
          <a:xfrm>
            <a:off x="6482157" y="2764385"/>
            <a:ext cx="4780010" cy="4937760"/>
          </a:xfrm>
        </p:spPr>
        <p:txBody>
          <a:bodyPr wrap="square">
            <a:spAutoFit/>
          </a:bodyPr>
          <a:lstStyle/>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最小化系统运行成本为</a:t>
            </a:r>
            <a:r>
              <a:rPr lang="en-US" altLang="zh-CN" sz="2400" b="0" i="0" u="none" strike="noStrike" dirty="0">
                <a:solidFill>
                  <a:srgbClr val="FF0000"/>
                </a:solidFill>
                <a:latin typeface="微软雅黑" panose="020B0503020204020204" charset="-122"/>
                <a:ea typeface="微软雅黑" panose="020B0503020204020204" charset="-122"/>
                <a:cs typeface="+mn-cs"/>
              </a:rPr>
              <a:t>25904$</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，求解时间为</a:t>
            </a:r>
            <a:r>
              <a:rPr lang="en-US" altLang="zh-CN" sz="2400" b="0" i="0" u="none" strike="noStrike" dirty="0">
                <a:solidFill>
                  <a:srgbClr val="FF0000"/>
                </a:solidFill>
                <a:latin typeface="微软雅黑" panose="020B0503020204020204" charset="-122"/>
                <a:ea typeface="微软雅黑" panose="020B0503020204020204" charset="-122"/>
                <a:cs typeface="+mn-cs"/>
              </a:rPr>
              <a:t>0.12270</a:t>
            </a:r>
            <a:r>
              <a:rPr lang="zh-CN" altLang="en-US" sz="2400" b="0" i="0" u="none" strike="noStrike" dirty="0">
                <a:solidFill>
                  <a:srgbClr val="FF0000"/>
                </a:solidFill>
                <a:latin typeface="微软雅黑" panose="020B0503020204020204" charset="-122"/>
                <a:ea typeface="微软雅黑" panose="020B0503020204020204" charset="-122"/>
                <a:cs typeface="+mn-cs"/>
              </a:rPr>
              <a:t>秒</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。机组出力如图。</a:t>
            </a:r>
            <a:endParaRPr dirty="0"/>
          </a:p>
        </p:txBody>
      </p:sp>
      <p:sp>
        <p:nvSpPr>
          <p:cNvPr id="4" name="矩形: 圆角 25"/>
          <p:cNvSpPr/>
          <p:nvPr/>
        </p:nvSpPr>
        <p:spPr>
          <a:xfrm>
            <a:off x="5037331" y="1253697"/>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计算结果</a:t>
            </a:r>
          </a:p>
        </p:txBody>
      </p:sp>
      <p:sp>
        <p:nvSpPr>
          <p:cNvPr id="5" name="矩形: 圆角 25"/>
          <p:cNvSpPr/>
          <p:nvPr/>
        </p:nvSpPr>
        <p:spPr>
          <a:xfrm>
            <a:off x="3005157"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(1)</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：经济调度</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5</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3382564" y="1808214"/>
            <a:ext cx="5165750" cy="50957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探索潮流约束和爬坡约束对运行结果的影响</a:t>
            </a:r>
            <a:endParaRPr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13" name="矩形: 圆角 25"/>
          <p:cNvSpPr/>
          <p:nvPr/>
        </p:nvSpPr>
        <p:spPr>
          <a:xfrm>
            <a:off x="3005157" y="1252715"/>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314" name="矩形: 圆角 25"/>
          <p:cNvSpPr/>
          <p:nvPr/>
        </p:nvSpPr>
        <p:spPr>
          <a:xfrm>
            <a:off x="5037331"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sz="1800">
                <a:solidFill>
                  <a:schemeClr val="tx1">
                    <a:alpha val="100000"/>
                  </a:schemeClr>
                </a:solidFill>
                <a:latin typeface="Arial" panose="020B0604020202020204"/>
                <a:ea typeface="微软雅黑" panose="020B0503020204020204" charset="-122"/>
                <a:cs typeface="+mn-cs"/>
              </a:defRPr>
            </a:pPr>
            <a:r>
              <a:rPr lang="zh-CN" altLang="en-US" sz="18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lang="zh-CN" altLang="en-US" dirty="0"/>
          </a:p>
        </p:txBody>
      </p:sp>
      <p:sp>
        <p:nvSpPr>
          <p:cNvPr id="315" name="矩形: 圆角 25"/>
          <p:cNvSpPr/>
          <p:nvPr/>
        </p:nvSpPr>
        <p:spPr>
          <a:xfrm>
            <a:off x="7069505"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爬坡约束影响</a:t>
            </a:r>
            <a:endParaRPr dirty="0"/>
          </a:p>
        </p:txBody>
      </p:sp>
      <p:sp>
        <p:nvSpPr>
          <p:cNvPr id="3" name="文字方塊 2"/>
          <p:cNvSpPr txBox="1"/>
          <p:nvPr/>
        </p:nvSpPr>
        <p:spPr>
          <a:xfrm>
            <a:off x="6759949" y="2694937"/>
            <a:ext cx="4780010" cy="23042880"/>
          </a:xfrm>
        </p:spPr>
        <p:txBody>
          <a:bodyPr wrap="square">
            <a:spAutoFit/>
          </a:bodyPr>
          <a:lstStyle/>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如果没有爬坡约束，最优解就是</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96</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个独立问题的最优解的叠加。如果有爬坡约束，最优解不会优于没有爬坡约束。</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随着爬坡率的增大，最小化系统运行成本越来越小。当爬坡率为</a:t>
            </a:r>
            <a:r>
              <a:rPr lang="en-US" altLang="zh-CN" sz="2400" b="0" i="0" u="none" strike="noStrike" dirty="0">
                <a:solidFill>
                  <a:srgbClr val="FF0000"/>
                </a:solidFill>
                <a:latin typeface="微软雅黑" panose="020B0503020204020204" charset="-122"/>
                <a:ea typeface="微软雅黑" panose="020B0503020204020204" charset="-122"/>
                <a:cs typeface="+mn-cs"/>
              </a:rPr>
              <a:t>0.5</a:t>
            </a:r>
            <a:r>
              <a:rPr lang="zh-CN" altLang="en-US" sz="2400" b="0" i="0" u="none" strike="noStrike" dirty="0">
                <a:solidFill>
                  <a:srgbClr val="FF0000"/>
                </a:solidFill>
                <a:latin typeface="微软雅黑" panose="020B0503020204020204" charset="-122"/>
                <a:ea typeface="微软雅黑" panose="020B0503020204020204" charset="-122"/>
                <a:cs typeface="+mn-cs"/>
              </a:rPr>
              <a:t>倍</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最大出力时，可以认为已经达到最优解。</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dirty="0">
              <a:solidFill>
                <a:schemeClr val="tx1">
                  <a:alpha val="100000"/>
                </a:schemeClr>
              </a:solidFill>
              <a:latin typeface="微软雅黑" panose="020B0503020204020204" charset="-122"/>
              <a:ea typeface="微软雅黑" panose="020B0503020204020204" charset="-122"/>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减小爬坡约束会朝着偏离最优解的方向发展。但爬坡率不能减小到</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0</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，同时爬坡约束不能过小，在</a:t>
            </a:r>
            <a:r>
              <a:rPr lang="en-US" altLang="zh-CN" sz="2400" i="0" u="none" strike="noStrike" dirty="0">
                <a:solidFill>
                  <a:srgbClr val="FF0000"/>
                </a:solidFill>
                <a:latin typeface="微软雅黑" panose="020B0503020204020204" charset="-122"/>
                <a:ea typeface="微软雅黑" panose="020B0503020204020204" charset="-122"/>
                <a:cs typeface="+mn-cs"/>
              </a:rPr>
              <a:t>0.08</a:t>
            </a:r>
            <a:r>
              <a:rPr lang="zh-CN" altLang="en-US" sz="2400" i="0" u="none" strike="noStrike" dirty="0">
                <a:solidFill>
                  <a:srgbClr val="FF0000"/>
                </a:solidFill>
                <a:latin typeface="微软雅黑" panose="020B0503020204020204" charset="-122"/>
                <a:ea typeface="微软雅黑" panose="020B0503020204020204" charset="-122"/>
                <a:cs typeface="+mn-cs"/>
              </a:rPr>
              <a:t>倍</a:t>
            </a:r>
            <a:r>
              <a:rPr lang="zh-CN" altLang="en-US" b="0" i="0" u="none" strike="noStrike" dirty="0">
                <a:solidFill>
                  <a:schemeClr val="tx1">
                    <a:alpha val="100000"/>
                  </a:schemeClr>
                </a:solidFill>
                <a:latin typeface="微软雅黑" panose="020B0503020204020204" charset="-122"/>
                <a:ea typeface="微软雅黑" panose="020B0503020204020204" charset="-122"/>
                <a:cs typeface="+mn-cs"/>
              </a:rPr>
              <a:t>最大出力</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时已经不能满足要求了。</a:t>
            </a: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dirty="0"/>
          </a:p>
        </p:txBody>
      </p:sp>
      <p:sp>
        <p:nvSpPr>
          <p:cNvPr id="4" name="矩形: 圆角 25"/>
          <p:cNvSpPr/>
          <p:nvPr/>
        </p:nvSpPr>
        <p:spPr>
          <a:xfrm>
            <a:off x="7069504" y="125243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约束影响</a:t>
            </a:r>
          </a:p>
        </p:txBody>
      </p:sp>
      <p:sp>
        <p:nvSpPr>
          <p:cNvPr id="5" name="矩形: 圆角 25"/>
          <p:cNvSpPr/>
          <p:nvPr/>
        </p:nvSpPr>
        <p:spPr>
          <a:xfrm>
            <a:off x="3005157"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pic>
        <p:nvPicPr>
          <p:cNvPr id="10" name="圖片 9"/>
          <p:cNvPicPr>
            <a:picLocks noChangeAspect="1"/>
          </p:cNvPicPr>
          <p:nvPr/>
        </p:nvPicPr>
        <p:blipFill>
          <a:blip r:embed="rId7"/>
          <a:stretch>
            <a:fillRect/>
          </a:stretch>
        </p:blipFill>
        <p:spPr>
          <a:xfrm>
            <a:off x="0" y="3395175"/>
            <a:ext cx="6759949" cy="1978103"/>
          </a:xfrm>
          <a:prstGeom prst="rect">
            <a:avLst/>
          </a:prstGeom>
        </p:spPr>
      </p:pic>
      <p:sp>
        <p:nvSpPr>
          <p:cNvPr id="11" name="文字方塊 10"/>
          <p:cNvSpPr txBox="1"/>
          <p:nvPr/>
        </p:nvSpPr>
        <p:spPr>
          <a:xfrm>
            <a:off x="2671367" y="2774568"/>
            <a:ext cx="142239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爬坡约束</a:t>
            </a:r>
            <a:endParaRPr lang="zh-MO" alt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(1)</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：经济调度</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6</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3382564" y="1808214"/>
            <a:ext cx="5165750" cy="50957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探索潮流约束和爬坡约束对运行结果的影响</a:t>
            </a:r>
            <a:endParaRPr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13" name="矩形: 圆角 25"/>
          <p:cNvSpPr/>
          <p:nvPr/>
        </p:nvSpPr>
        <p:spPr>
          <a:xfrm>
            <a:off x="3005157" y="1252715"/>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314" name="矩形: 圆角 25"/>
          <p:cNvSpPr/>
          <p:nvPr/>
        </p:nvSpPr>
        <p:spPr>
          <a:xfrm>
            <a:off x="5037331"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sz="1800">
                <a:solidFill>
                  <a:schemeClr val="tx1">
                    <a:alpha val="100000"/>
                  </a:schemeClr>
                </a:solidFill>
                <a:latin typeface="Arial" panose="020B0604020202020204"/>
                <a:ea typeface="微软雅黑" panose="020B0503020204020204" charset="-122"/>
                <a:cs typeface="+mn-cs"/>
              </a:defRPr>
            </a:pPr>
            <a:r>
              <a:rPr lang="zh-CN" altLang="en-US" sz="18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lang="zh-CN" altLang="en-US" dirty="0"/>
          </a:p>
        </p:txBody>
      </p:sp>
      <p:sp>
        <p:nvSpPr>
          <p:cNvPr id="315" name="矩形: 圆角 25"/>
          <p:cNvSpPr/>
          <p:nvPr/>
        </p:nvSpPr>
        <p:spPr>
          <a:xfrm>
            <a:off x="7069505"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爬坡约束影响</a:t>
            </a:r>
            <a:endParaRPr dirty="0"/>
          </a:p>
        </p:txBody>
      </p:sp>
      <p:sp>
        <p:nvSpPr>
          <p:cNvPr id="3" name="文字方塊 2"/>
          <p:cNvSpPr txBox="1"/>
          <p:nvPr/>
        </p:nvSpPr>
        <p:spPr>
          <a:xfrm>
            <a:off x="6759949" y="2694937"/>
            <a:ext cx="4780010" cy="3876675"/>
          </a:xfrm>
        </p:spPr>
        <p:txBody>
          <a:bodyPr wrap="square">
            <a:spAutoFit/>
          </a:bodyPr>
          <a:lstStyle/>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类似爬坡约束，没有潮流约束的最优解就是</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96</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个独立问题的最优解的叠加。</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随着潮流约束的增大，机组最优出力在朝着最优解的方向发展。而且当潮流约束增大到</a:t>
            </a:r>
            <a:r>
              <a:rPr lang="en-US" altLang="zh-CN" sz="2400" b="0" i="0" u="none" strike="noStrike" dirty="0">
                <a:solidFill>
                  <a:srgbClr val="FF0000"/>
                </a:solidFill>
                <a:latin typeface="微软雅黑" panose="020B0503020204020204" charset="-122"/>
                <a:ea typeface="微软雅黑" panose="020B0503020204020204" charset="-122"/>
                <a:cs typeface="+mn-cs"/>
              </a:rPr>
              <a:t>1.4</a:t>
            </a:r>
            <a:r>
              <a:rPr lang="zh-CN" altLang="en-US" sz="2400" b="0" i="0" u="none" strike="noStrike" dirty="0">
                <a:solidFill>
                  <a:srgbClr val="FF0000"/>
                </a:solidFill>
                <a:latin typeface="微软雅黑" panose="020B0503020204020204" charset="-122"/>
                <a:ea typeface="微软雅黑" panose="020B0503020204020204" charset="-122"/>
                <a:cs typeface="+mn-cs"/>
              </a:rPr>
              <a:t>倍</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时，已经可以认为已经达到了最优解。</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减小潮流约束会朝着偏离最优解的方向发展。约束值为</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0</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肯定不能求解，但潮流约束小到</a:t>
            </a:r>
            <a:r>
              <a:rPr lang="en-US" altLang="zh-CN" sz="2400" dirty="0">
                <a:solidFill>
                  <a:srgbClr val="FF0000"/>
                </a:solidFill>
                <a:latin typeface="微软雅黑" panose="020B0503020204020204" charset="-122"/>
                <a:ea typeface="微软雅黑" panose="020B0503020204020204" charset="-122"/>
              </a:rPr>
              <a:t>0.95</a:t>
            </a:r>
            <a:r>
              <a:rPr lang="zh-CN" altLang="en-US" sz="2400" b="0" i="0" u="none" strike="noStrike" dirty="0">
                <a:solidFill>
                  <a:srgbClr val="FF0000"/>
                </a:solidFill>
                <a:latin typeface="微软雅黑" panose="020B0503020204020204" charset="-122"/>
                <a:ea typeface="微软雅黑" panose="020B0503020204020204" charset="-122"/>
                <a:cs typeface="+mn-cs"/>
              </a:rPr>
              <a:t>倍</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时就已经无法满足求解要求。</a:t>
            </a: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dirty="0"/>
          </a:p>
        </p:txBody>
      </p:sp>
      <p:sp>
        <p:nvSpPr>
          <p:cNvPr id="4" name="矩形: 圆角 25"/>
          <p:cNvSpPr/>
          <p:nvPr/>
        </p:nvSpPr>
        <p:spPr>
          <a:xfrm>
            <a:off x="7069504" y="125243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约束影响</a:t>
            </a:r>
          </a:p>
        </p:txBody>
      </p:sp>
      <p:sp>
        <p:nvSpPr>
          <p:cNvPr id="5" name="矩形: 圆角 25"/>
          <p:cNvSpPr/>
          <p:nvPr/>
        </p:nvSpPr>
        <p:spPr>
          <a:xfrm>
            <a:off x="3005157"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sp>
        <p:nvSpPr>
          <p:cNvPr id="11" name="文字方塊 10"/>
          <p:cNvSpPr txBox="1"/>
          <p:nvPr/>
        </p:nvSpPr>
        <p:spPr>
          <a:xfrm>
            <a:off x="2671367" y="2774568"/>
            <a:ext cx="142239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潮流约束</a:t>
            </a:r>
            <a:endParaRPr lang="zh-MO" altLang="en-US" sz="2400" dirty="0"/>
          </a:p>
        </p:txBody>
      </p:sp>
      <p:pic>
        <p:nvPicPr>
          <p:cNvPr id="6" name="圖片 5"/>
          <p:cNvPicPr>
            <a:picLocks noChangeAspect="1"/>
          </p:cNvPicPr>
          <p:nvPr/>
        </p:nvPicPr>
        <p:blipFill>
          <a:blip r:embed="rId7"/>
          <a:stretch>
            <a:fillRect/>
          </a:stretch>
        </p:blipFill>
        <p:spPr>
          <a:xfrm>
            <a:off x="67079" y="3392021"/>
            <a:ext cx="6630967" cy="266594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(2)</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：机组组合</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7</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824149" y="1851662"/>
            <a:ext cx="1054370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根据所给算例文件及参数，建立多时段机组组合模型求解。要求结果中给出总运行成本、机组启停成本、各机组启停及出力情况、模型求解速度</a:t>
            </a:r>
            <a:endParaRPr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13" name="矩形: 圆角 25"/>
          <p:cNvSpPr/>
          <p:nvPr/>
        </p:nvSpPr>
        <p:spPr>
          <a:xfrm>
            <a:off x="3005157" y="1252715"/>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314" name="矩形: 圆角 25"/>
          <p:cNvSpPr/>
          <p:nvPr/>
        </p:nvSpPr>
        <p:spPr>
          <a:xfrm>
            <a:off x="5037331"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315" name="矩形: 圆角 25"/>
          <p:cNvSpPr/>
          <p:nvPr/>
        </p:nvSpPr>
        <p:spPr>
          <a:xfrm>
            <a:off x="7069505"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约束影响</a:t>
            </a:r>
            <a:endParaRPr dirty="0"/>
          </a:p>
        </p:txBody>
      </p:sp>
      <p:sp>
        <p:nvSpPr>
          <p:cNvPr id="11" name="文字方塊 10"/>
          <p:cNvSpPr txBox="1"/>
          <p:nvPr/>
        </p:nvSpPr>
        <p:spPr>
          <a:xfrm>
            <a:off x="707350" y="2670023"/>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数据读取</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18" name="文字方塊 17"/>
          <p:cNvSpPr txBox="1"/>
          <p:nvPr/>
        </p:nvSpPr>
        <p:spPr>
          <a:xfrm>
            <a:off x="5188359" y="2664055"/>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决策变量</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pic>
        <p:nvPicPr>
          <p:cNvPr id="5" name="圖片 4"/>
          <p:cNvPicPr>
            <a:picLocks noChangeAspect="1"/>
          </p:cNvPicPr>
          <p:nvPr/>
        </p:nvPicPr>
        <p:blipFill>
          <a:blip r:embed="rId7"/>
          <a:stretch>
            <a:fillRect/>
          </a:stretch>
        </p:blipFill>
        <p:spPr>
          <a:xfrm>
            <a:off x="904313" y="3114395"/>
            <a:ext cx="3623201" cy="3618025"/>
          </a:xfrm>
          <a:prstGeom prst="rect">
            <a:avLst/>
          </a:prstGeom>
          <a:ln>
            <a:solidFill>
              <a:schemeClr val="tx1"/>
            </a:solidFill>
          </a:ln>
        </p:spPr>
      </p:pic>
      <p:pic>
        <p:nvPicPr>
          <p:cNvPr id="8" name="圖片 7"/>
          <p:cNvPicPr>
            <a:picLocks noChangeAspect="1"/>
          </p:cNvPicPr>
          <p:nvPr/>
        </p:nvPicPr>
        <p:blipFill>
          <a:blip r:embed="rId8"/>
          <a:stretch>
            <a:fillRect/>
          </a:stretch>
        </p:blipFill>
        <p:spPr>
          <a:xfrm>
            <a:off x="5374574" y="3114395"/>
            <a:ext cx="4492844" cy="1637288"/>
          </a:xfrm>
          <a:prstGeom prst="rect">
            <a:avLst/>
          </a:prstGeom>
          <a:ln>
            <a:solidFill>
              <a:schemeClr val="tx1"/>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(2)</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：机组组合</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8</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824149" y="1851662"/>
            <a:ext cx="1054370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根据所给算例文件及参数，建立多时段机组组合模型求解。要求结果中给出总运行成本、机组启停成本、各机组启停及出力情况、模型求解速度</a:t>
            </a:r>
            <a:endParaRPr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13" name="矩形: 圆角 25"/>
          <p:cNvSpPr/>
          <p:nvPr/>
        </p:nvSpPr>
        <p:spPr>
          <a:xfrm>
            <a:off x="3005157" y="1252715"/>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314" name="矩形: 圆角 25"/>
          <p:cNvSpPr/>
          <p:nvPr/>
        </p:nvSpPr>
        <p:spPr>
          <a:xfrm>
            <a:off x="5037331"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315" name="矩形: 圆角 25"/>
          <p:cNvSpPr/>
          <p:nvPr/>
        </p:nvSpPr>
        <p:spPr>
          <a:xfrm>
            <a:off x="7069505"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约束影响</a:t>
            </a:r>
            <a:endParaRPr dirty="0"/>
          </a:p>
        </p:txBody>
      </p:sp>
      <p:sp>
        <p:nvSpPr>
          <p:cNvPr id="19" name="文字方塊 18"/>
          <p:cNvSpPr txBox="1"/>
          <p:nvPr/>
        </p:nvSpPr>
        <p:spPr>
          <a:xfrm>
            <a:off x="684984" y="2754063"/>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约束条件</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20" name="文字方塊 19"/>
          <p:cNvSpPr txBox="1"/>
          <p:nvPr/>
        </p:nvSpPr>
        <p:spPr>
          <a:xfrm>
            <a:off x="625293" y="5804208"/>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目标函数</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pic>
        <p:nvPicPr>
          <p:cNvPr id="3" name="圖片 2"/>
          <p:cNvPicPr>
            <a:picLocks noChangeAspect="1"/>
          </p:cNvPicPr>
          <p:nvPr/>
        </p:nvPicPr>
        <p:blipFill>
          <a:blip r:embed="rId7"/>
          <a:stretch>
            <a:fillRect/>
          </a:stretch>
        </p:blipFill>
        <p:spPr>
          <a:xfrm>
            <a:off x="824149" y="3192518"/>
            <a:ext cx="7179745" cy="2517753"/>
          </a:xfrm>
          <a:prstGeom prst="rect">
            <a:avLst/>
          </a:prstGeom>
          <a:ln>
            <a:solidFill>
              <a:schemeClr val="tx1"/>
            </a:solidFill>
          </a:ln>
        </p:spPr>
      </p:pic>
      <p:pic>
        <p:nvPicPr>
          <p:cNvPr id="6" name="圖片 5"/>
          <p:cNvPicPr>
            <a:picLocks noChangeAspect="1"/>
          </p:cNvPicPr>
          <p:nvPr/>
        </p:nvPicPr>
        <p:blipFill>
          <a:blip r:embed="rId8"/>
          <a:stretch>
            <a:fillRect/>
          </a:stretch>
        </p:blipFill>
        <p:spPr>
          <a:xfrm>
            <a:off x="824149" y="6215605"/>
            <a:ext cx="7242214" cy="516815"/>
          </a:xfrm>
          <a:prstGeom prst="rect">
            <a:avLst/>
          </a:prstGeom>
          <a:ln>
            <a:solidFill>
              <a:schemeClr val="tx1"/>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(2)</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：机组组合</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9</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824149" y="1851662"/>
            <a:ext cx="1054370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根据所给算例文件及参数，建立多时段经济调度模型并求解，要求结果中给出总运行成本、各机组出力情况、模型求解速度</a:t>
            </a:r>
            <a:endParaRPr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13" name="矩形: 圆角 25"/>
          <p:cNvSpPr/>
          <p:nvPr/>
        </p:nvSpPr>
        <p:spPr>
          <a:xfrm>
            <a:off x="3005157" y="1252715"/>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314" name="矩形: 圆角 25"/>
          <p:cNvSpPr/>
          <p:nvPr/>
        </p:nvSpPr>
        <p:spPr>
          <a:xfrm>
            <a:off x="5037331"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sz="1800">
                <a:solidFill>
                  <a:schemeClr val="tx1">
                    <a:alpha val="100000"/>
                  </a:schemeClr>
                </a:solidFill>
                <a:latin typeface="Arial" panose="020B0604020202020204"/>
                <a:ea typeface="微软雅黑" panose="020B0503020204020204" charset="-122"/>
                <a:cs typeface="+mn-cs"/>
              </a:defRPr>
            </a:pPr>
            <a:r>
              <a:rPr lang="zh-CN" altLang="en-US" sz="18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lang="zh-CN" altLang="en-US" dirty="0"/>
          </a:p>
        </p:txBody>
      </p:sp>
      <p:sp>
        <p:nvSpPr>
          <p:cNvPr id="315" name="矩形: 圆角 25"/>
          <p:cNvSpPr/>
          <p:nvPr/>
        </p:nvSpPr>
        <p:spPr>
          <a:xfrm>
            <a:off x="7069505"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约束影响</a:t>
            </a:r>
            <a:endParaRPr dirty="0"/>
          </a:p>
        </p:txBody>
      </p:sp>
      <p:sp>
        <p:nvSpPr>
          <p:cNvPr id="3" name="文字方塊 2"/>
          <p:cNvSpPr txBox="1"/>
          <p:nvPr/>
        </p:nvSpPr>
        <p:spPr>
          <a:xfrm>
            <a:off x="6890132" y="2797485"/>
            <a:ext cx="4395184" cy="6583680"/>
          </a:xfrm>
        </p:spPr>
        <p:txBody>
          <a:bodyPr wrap="square">
            <a:spAutoFit/>
          </a:bodyPr>
          <a:lstStyle/>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最小化系统运行成本为</a:t>
            </a:r>
            <a:r>
              <a:rPr lang="en-US" altLang="zh-CN" sz="2400" b="0" i="0" u="none" strike="noStrike" dirty="0">
                <a:solidFill>
                  <a:srgbClr val="FF0000"/>
                </a:solidFill>
                <a:latin typeface="微软雅黑" panose="020B0503020204020204" charset="-122"/>
                <a:ea typeface="微软雅黑" panose="020B0503020204020204" charset="-122"/>
                <a:cs typeface="+mn-cs"/>
              </a:rPr>
              <a:t>26373.99$</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，求解时间为</a:t>
            </a:r>
            <a:r>
              <a:rPr lang="en-US" altLang="zh-CN" sz="2400" dirty="0">
                <a:solidFill>
                  <a:srgbClr val="FF0000"/>
                </a:solidFill>
                <a:latin typeface="微软雅黑" panose="020B0503020204020204" charset="-122"/>
                <a:ea typeface="微软雅黑" panose="020B0503020204020204" charset="-122"/>
              </a:rPr>
              <a:t>17.1073</a:t>
            </a:r>
            <a:r>
              <a:rPr lang="zh-CN" altLang="en-US" sz="2400" b="0" i="0" u="none" strike="noStrike" dirty="0">
                <a:solidFill>
                  <a:srgbClr val="FF0000"/>
                </a:solidFill>
                <a:latin typeface="微软雅黑" panose="020B0503020204020204" charset="-122"/>
                <a:ea typeface="微软雅黑" panose="020B0503020204020204" charset="-122"/>
                <a:cs typeface="+mn-cs"/>
              </a:rPr>
              <a:t>秒</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。机组出力如图。</a:t>
            </a:r>
            <a:endParaRPr dirty="0"/>
          </a:p>
        </p:txBody>
      </p:sp>
      <p:sp>
        <p:nvSpPr>
          <p:cNvPr id="4" name="矩形: 圆角 25"/>
          <p:cNvSpPr/>
          <p:nvPr/>
        </p:nvSpPr>
        <p:spPr>
          <a:xfrm>
            <a:off x="5037331" y="1253697"/>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计算结果</a:t>
            </a:r>
          </a:p>
        </p:txBody>
      </p:sp>
      <p:sp>
        <p:nvSpPr>
          <p:cNvPr id="5" name="矩形: 圆角 25"/>
          <p:cNvSpPr/>
          <p:nvPr/>
        </p:nvSpPr>
        <p:spPr>
          <a:xfrm>
            <a:off x="3005157"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pic>
        <p:nvPicPr>
          <p:cNvPr id="7" name="圖片 6"/>
          <p:cNvPicPr>
            <a:picLocks noChangeAspect="1"/>
          </p:cNvPicPr>
          <p:nvPr/>
        </p:nvPicPr>
        <p:blipFill>
          <a:blip r:embed="rId7"/>
          <a:stretch>
            <a:fillRect/>
          </a:stretch>
        </p:blipFill>
        <p:spPr>
          <a:xfrm>
            <a:off x="731949" y="2878440"/>
            <a:ext cx="6114811" cy="3301317"/>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EzNWNhZmQzMzVhNTVlNmYzNTUxMjNmOTQ3ZDYxOTE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3849</Words>
  <Application>Microsoft Office PowerPoint</Application>
  <PresentationFormat>寬螢幕</PresentationFormat>
  <Paragraphs>322</Paragraphs>
  <Slides>31</Slides>
  <Notes>31</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31</vt:i4>
      </vt:variant>
    </vt:vector>
  </HeadingPairs>
  <TitlesOfParts>
    <vt:vector size="39" baseType="lpstr">
      <vt:lpstr>等线</vt:lpstr>
      <vt:lpstr>HelveticaExt-Normal</vt:lpstr>
      <vt:lpstr>微软雅黑</vt:lpstr>
      <vt:lpstr>华文楷体</vt:lpstr>
      <vt:lpstr>Arial</vt:lpstr>
      <vt:lpstr>Calibri</vt:lpstr>
      <vt:lpstr>Wingdings</vt:lpstr>
      <vt:lpstr>WPS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晨聰 吳</cp:lastModifiedBy>
  <cp:revision>247</cp:revision>
  <dcterms:created xsi:type="dcterms:W3CDTF">2024-06-07T00:34:00Z</dcterms:created>
  <dcterms:modified xsi:type="dcterms:W3CDTF">2025-05-06T05:27:31Z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DC60B327FAA44D90A94DB781DE8CE58B_13</vt:lpwstr>
  </property>
  <property fmtid="{D5CDD505-2E9C-101B-9397-08002B2CF9AE}" pid="3" name="KSOProductBuildVer">
    <vt:lpwstr>2052-12.1.0.16120</vt:lpwstr>
  </property>
</Properties>
</file>